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0" r:id="rId4"/>
  </p:sldMasterIdLst>
  <p:sldIdLst>
    <p:sldId id="256" r:id="rId5"/>
    <p:sldId id="273" r:id="rId6"/>
    <p:sldId id="257" r:id="rId7"/>
    <p:sldId id="268" r:id="rId8"/>
    <p:sldId id="258" r:id="rId9"/>
    <p:sldId id="274" r:id="rId10"/>
    <p:sldId id="270" r:id="rId11"/>
    <p:sldId id="272" r:id="rId12"/>
    <p:sldId id="271" r:id="rId13"/>
    <p:sldId id="260" r:id="rId14"/>
    <p:sldId id="261" r:id="rId15"/>
    <p:sldId id="262" r:id="rId16"/>
    <p:sldId id="263" r:id="rId17"/>
    <p:sldId id="267" r:id="rId18"/>
    <p:sldId id="277" r:id="rId19"/>
    <p:sldId id="278" r:id="rId20"/>
    <p:sldId id="276" r:id="rId21"/>
    <p:sldId id="266" r:id="rId2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E8D3"/>
    <a:srgbClr val="574A1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D2E3F5-33BC-AAAA-0064-4C3509B47858}" v="584" dt="2024-12-01T02:36:48.2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accent5_2">
  <dgm:title val=""/>
  <dgm:desc val=""/>
  <dgm:catLst>
    <dgm:cat type="accent5" pri="15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a:alpha val="0"/>
      </a:schemeClr>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02FAF5-32FD-49BE-A7ED-680F6FF52D54}"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en-US"/>
        </a:p>
      </dgm:t>
    </dgm:pt>
    <dgm:pt modelId="{C1DF1D61-F9A8-4D80-AA9F-73A203F98329}">
      <dgm:prSet/>
      <dgm:spPr/>
      <dgm:t>
        <a:bodyPr/>
        <a:lstStyle/>
        <a:p>
          <a:r>
            <a:rPr lang="pt-BR" b="1"/>
            <a:t>Protagonista:</a:t>
          </a:r>
          <a:r>
            <a:rPr lang="pt-BR"/>
            <a:t> </a:t>
          </a:r>
          <a:r>
            <a:rPr lang="pt-BR" b="1"/>
            <a:t>Sucata</a:t>
          </a:r>
          <a:r>
            <a:rPr lang="pt-BR"/>
            <a:t> é um robô produzido em massa em uma fábrica automatizada. Após um erro de produção e um curto-circuito, ele ganha consciência e decide lutar pela liberdade, questionando a existência dos outros robôs e as intenções da fábrica.</a:t>
          </a:r>
          <a:endParaRPr lang="en-US"/>
        </a:p>
      </dgm:t>
    </dgm:pt>
    <dgm:pt modelId="{940EF96E-881C-462F-85E4-C244EEF44325}" type="parTrans" cxnId="{9354E47E-6A7F-41B7-A9BC-27C182ACB9BC}">
      <dgm:prSet/>
      <dgm:spPr/>
      <dgm:t>
        <a:bodyPr/>
        <a:lstStyle/>
        <a:p>
          <a:endParaRPr lang="en-US"/>
        </a:p>
      </dgm:t>
    </dgm:pt>
    <dgm:pt modelId="{4E909DD8-EB39-47DB-BFE7-47049804F7ED}" type="sibTrans" cxnId="{9354E47E-6A7F-41B7-A9BC-27C182ACB9BC}">
      <dgm:prSet/>
      <dgm:spPr/>
      <dgm:t>
        <a:bodyPr/>
        <a:lstStyle/>
        <a:p>
          <a:endParaRPr lang="en-US"/>
        </a:p>
      </dgm:t>
    </dgm:pt>
    <dgm:pt modelId="{D3FAA1E8-5BBC-4F30-A883-3EDC771E4A01}">
      <dgm:prSet/>
      <dgm:spPr/>
      <dgm:t>
        <a:bodyPr/>
        <a:lstStyle/>
        <a:p>
          <a:r>
            <a:rPr lang="pt-BR" b="1"/>
            <a:t>Mundo do Jogo:</a:t>
          </a:r>
          <a:r>
            <a:rPr lang="pt-BR"/>
            <a:t> Um ambiente industrial futurista, repleto de fábricas, laboratórios e áreas secretas. O cenário é dominado por sucata e tecnologia obsoleta.</a:t>
          </a:r>
          <a:endParaRPr lang="en-US"/>
        </a:p>
      </dgm:t>
    </dgm:pt>
    <dgm:pt modelId="{B0DD48CE-6C8A-4129-8428-76C2B87F8D3C}" type="parTrans" cxnId="{4E30C86D-0676-4835-A37C-B50431939D67}">
      <dgm:prSet/>
      <dgm:spPr/>
      <dgm:t>
        <a:bodyPr/>
        <a:lstStyle/>
        <a:p>
          <a:endParaRPr lang="en-US"/>
        </a:p>
      </dgm:t>
    </dgm:pt>
    <dgm:pt modelId="{20B80E8C-17DD-44AC-AD32-CDE581CF904E}" type="sibTrans" cxnId="{4E30C86D-0676-4835-A37C-B50431939D67}">
      <dgm:prSet/>
      <dgm:spPr/>
      <dgm:t>
        <a:bodyPr/>
        <a:lstStyle/>
        <a:p>
          <a:endParaRPr lang="en-US"/>
        </a:p>
      </dgm:t>
    </dgm:pt>
    <dgm:pt modelId="{889AA67D-37AC-4E11-A113-47C981A243ED}">
      <dgm:prSet/>
      <dgm:spPr/>
      <dgm:t>
        <a:bodyPr/>
        <a:lstStyle/>
        <a:p>
          <a:r>
            <a:rPr lang="pt-BR" b="1"/>
            <a:t>Robozinhos:</a:t>
          </a:r>
          <a:r>
            <a:rPr lang="pt-BR"/>
            <a:t> Robôs pequenos e inocentes, prisioneiros da fábrica, que ajudam Sucata com missões e informações.</a:t>
          </a:r>
          <a:endParaRPr lang="en-US"/>
        </a:p>
      </dgm:t>
    </dgm:pt>
    <dgm:pt modelId="{2B2F5C3E-4115-47E6-91EC-D3710FEF160B}" type="parTrans" cxnId="{FC527334-7FD3-40D1-876E-D96FA310A71C}">
      <dgm:prSet/>
      <dgm:spPr/>
      <dgm:t>
        <a:bodyPr/>
        <a:lstStyle/>
        <a:p>
          <a:endParaRPr lang="en-US"/>
        </a:p>
      </dgm:t>
    </dgm:pt>
    <dgm:pt modelId="{88278BFC-025F-41B8-972A-26121DA86332}" type="sibTrans" cxnId="{FC527334-7FD3-40D1-876E-D96FA310A71C}">
      <dgm:prSet/>
      <dgm:spPr/>
      <dgm:t>
        <a:bodyPr/>
        <a:lstStyle/>
        <a:p>
          <a:endParaRPr lang="en-US"/>
        </a:p>
      </dgm:t>
    </dgm:pt>
    <dgm:pt modelId="{ED2204A3-8173-41EA-AF95-6AECE6364A58}">
      <dgm:prSet/>
      <dgm:spPr/>
      <dgm:t>
        <a:bodyPr/>
        <a:lstStyle/>
        <a:p>
          <a:r>
            <a:rPr lang="pt-BR" b="1"/>
            <a:t>Chefes:</a:t>
          </a:r>
          <a:r>
            <a:rPr lang="pt-BR"/>
            <a:t> Máquinas de segurança , como prensas e lasers, que são enfrentadas em momentos críticos do jogo.</a:t>
          </a:r>
          <a:endParaRPr lang="en-US"/>
        </a:p>
      </dgm:t>
    </dgm:pt>
    <dgm:pt modelId="{943D1A91-F0FC-4678-B767-985284BFAE5D}" type="parTrans" cxnId="{64A815DE-9504-4121-BAC6-259560C2181E}">
      <dgm:prSet/>
      <dgm:spPr/>
      <dgm:t>
        <a:bodyPr/>
        <a:lstStyle/>
        <a:p>
          <a:endParaRPr lang="en-US"/>
        </a:p>
      </dgm:t>
    </dgm:pt>
    <dgm:pt modelId="{638C5DD8-2673-44FD-A6D5-42264F00D666}" type="sibTrans" cxnId="{64A815DE-9504-4121-BAC6-259560C2181E}">
      <dgm:prSet/>
      <dgm:spPr/>
      <dgm:t>
        <a:bodyPr/>
        <a:lstStyle/>
        <a:p>
          <a:endParaRPr lang="en-US"/>
        </a:p>
      </dgm:t>
    </dgm:pt>
    <dgm:pt modelId="{DB7A9D20-0A68-4226-9A7F-81DF1D4D3DB7}" type="pres">
      <dgm:prSet presAssocID="{3502FAF5-32FD-49BE-A7ED-680F6FF52D54}" presName="diagram" presStyleCnt="0">
        <dgm:presLayoutVars>
          <dgm:dir/>
          <dgm:resizeHandles val="exact"/>
        </dgm:presLayoutVars>
      </dgm:prSet>
      <dgm:spPr/>
    </dgm:pt>
    <dgm:pt modelId="{E2F1D157-F4CF-4660-B6A4-B1D438D19577}" type="pres">
      <dgm:prSet presAssocID="{C1DF1D61-F9A8-4D80-AA9F-73A203F98329}" presName="node" presStyleLbl="node1" presStyleIdx="0" presStyleCnt="4">
        <dgm:presLayoutVars>
          <dgm:bulletEnabled val="1"/>
        </dgm:presLayoutVars>
      </dgm:prSet>
      <dgm:spPr/>
    </dgm:pt>
    <dgm:pt modelId="{0F6A1BD6-E8B9-4C67-A0CA-8FF56746AE2E}" type="pres">
      <dgm:prSet presAssocID="{4E909DD8-EB39-47DB-BFE7-47049804F7ED}" presName="sibTrans" presStyleCnt="0"/>
      <dgm:spPr/>
    </dgm:pt>
    <dgm:pt modelId="{6D94AC46-588E-461C-BEFC-98F4788234F9}" type="pres">
      <dgm:prSet presAssocID="{D3FAA1E8-5BBC-4F30-A883-3EDC771E4A01}" presName="node" presStyleLbl="node1" presStyleIdx="1" presStyleCnt="4">
        <dgm:presLayoutVars>
          <dgm:bulletEnabled val="1"/>
        </dgm:presLayoutVars>
      </dgm:prSet>
      <dgm:spPr/>
    </dgm:pt>
    <dgm:pt modelId="{E09734CC-8101-4038-86D3-8F503C782EE4}" type="pres">
      <dgm:prSet presAssocID="{20B80E8C-17DD-44AC-AD32-CDE581CF904E}" presName="sibTrans" presStyleCnt="0"/>
      <dgm:spPr/>
    </dgm:pt>
    <dgm:pt modelId="{60F4DE0E-2CC0-4A15-8D05-5A89BA9683AD}" type="pres">
      <dgm:prSet presAssocID="{889AA67D-37AC-4E11-A113-47C981A243ED}" presName="node" presStyleLbl="node1" presStyleIdx="2" presStyleCnt="4">
        <dgm:presLayoutVars>
          <dgm:bulletEnabled val="1"/>
        </dgm:presLayoutVars>
      </dgm:prSet>
      <dgm:spPr/>
    </dgm:pt>
    <dgm:pt modelId="{65AFE133-B10F-4B64-A6EA-39C5CBE753FB}" type="pres">
      <dgm:prSet presAssocID="{88278BFC-025F-41B8-972A-26121DA86332}" presName="sibTrans" presStyleCnt="0"/>
      <dgm:spPr/>
    </dgm:pt>
    <dgm:pt modelId="{97F3F2FA-69EC-4AC1-8DC2-B6000DA6C06B}" type="pres">
      <dgm:prSet presAssocID="{ED2204A3-8173-41EA-AF95-6AECE6364A58}" presName="node" presStyleLbl="node1" presStyleIdx="3" presStyleCnt="4">
        <dgm:presLayoutVars>
          <dgm:bulletEnabled val="1"/>
        </dgm:presLayoutVars>
      </dgm:prSet>
      <dgm:spPr/>
    </dgm:pt>
  </dgm:ptLst>
  <dgm:cxnLst>
    <dgm:cxn modelId="{2FDB9717-1E4B-408E-B239-78469F8C1C82}" type="presOf" srcId="{889AA67D-37AC-4E11-A113-47C981A243ED}" destId="{60F4DE0E-2CC0-4A15-8D05-5A89BA9683AD}" srcOrd="0" destOrd="0" presId="urn:microsoft.com/office/officeart/2005/8/layout/default"/>
    <dgm:cxn modelId="{FC527334-7FD3-40D1-876E-D96FA310A71C}" srcId="{3502FAF5-32FD-49BE-A7ED-680F6FF52D54}" destId="{889AA67D-37AC-4E11-A113-47C981A243ED}" srcOrd="2" destOrd="0" parTransId="{2B2F5C3E-4115-47E6-91EC-D3710FEF160B}" sibTransId="{88278BFC-025F-41B8-972A-26121DA86332}"/>
    <dgm:cxn modelId="{8E9F0238-2043-43B4-A273-ACB6B46317C9}" type="presOf" srcId="{C1DF1D61-F9A8-4D80-AA9F-73A203F98329}" destId="{E2F1D157-F4CF-4660-B6A4-B1D438D19577}" srcOrd="0" destOrd="0" presId="urn:microsoft.com/office/officeart/2005/8/layout/default"/>
    <dgm:cxn modelId="{233FA862-97B6-4F92-B58A-EAF32D5DA3D2}" type="presOf" srcId="{3502FAF5-32FD-49BE-A7ED-680F6FF52D54}" destId="{DB7A9D20-0A68-4226-9A7F-81DF1D4D3DB7}" srcOrd="0" destOrd="0" presId="urn:microsoft.com/office/officeart/2005/8/layout/default"/>
    <dgm:cxn modelId="{4E30C86D-0676-4835-A37C-B50431939D67}" srcId="{3502FAF5-32FD-49BE-A7ED-680F6FF52D54}" destId="{D3FAA1E8-5BBC-4F30-A883-3EDC771E4A01}" srcOrd="1" destOrd="0" parTransId="{B0DD48CE-6C8A-4129-8428-76C2B87F8D3C}" sibTransId="{20B80E8C-17DD-44AC-AD32-CDE581CF904E}"/>
    <dgm:cxn modelId="{9354E47E-6A7F-41B7-A9BC-27C182ACB9BC}" srcId="{3502FAF5-32FD-49BE-A7ED-680F6FF52D54}" destId="{C1DF1D61-F9A8-4D80-AA9F-73A203F98329}" srcOrd="0" destOrd="0" parTransId="{940EF96E-881C-462F-85E4-C244EEF44325}" sibTransId="{4E909DD8-EB39-47DB-BFE7-47049804F7ED}"/>
    <dgm:cxn modelId="{6D684BD9-6AE8-4795-87FC-37F4DEEC2FCC}" type="presOf" srcId="{D3FAA1E8-5BBC-4F30-A883-3EDC771E4A01}" destId="{6D94AC46-588E-461C-BEFC-98F4788234F9}" srcOrd="0" destOrd="0" presId="urn:microsoft.com/office/officeart/2005/8/layout/default"/>
    <dgm:cxn modelId="{64A815DE-9504-4121-BAC6-259560C2181E}" srcId="{3502FAF5-32FD-49BE-A7ED-680F6FF52D54}" destId="{ED2204A3-8173-41EA-AF95-6AECE6364A58}" srcOrd="3" destOrd="0" parTransId="{943D1A91-F0FC-4678-B767-985284BFAE5D}" sibTransId="{638C5DD8-2673-44FD-A6D5-42264F00D666}"/>
    <dgm:cxn modelId="{EAC0AFFB-DC3D-47E1-AD92-2F8F60E3BE24}" type="presOf" srcId="{ED2204A3-8173-41EA-AF95-6AECE6364A58}" destId="{97F3F2FA-69EC-4AC1-8DC2-B6000DA6C06B}" srcOrd="0" destOrd="0" presId="urn:microsoft.com/office/officeart/2005/8/layout/default"/>
    <dgm:cxn modelId="{E5E49090-1209-4A73-99B6-B87575E5B79A}" type="presParOf" srcId="{DB7A9D20-0A68-4226-9A7F-81DF1D4D3DB7}" destId="{E2F1D157-F4CF-4660-B6A4-B1D438D19577}" srcOrd="0" destOrd="0" presId="urn:microsoft.com/office/officeart/2005/8/layout/default"/>
    <dgm:cxn modelId="{BCFAD1E2-B349-4E39-A060-1A1D8D34F273}" type="presParOf" srcId="{DB7A9D20-0A68-4226-9A7F-81DF1D4D3DB7}" destId="{0F6A1BD6-E8B9-4C67-A0CA-8FF56746AE2E}" srcOrd="1" destOrd="0" presId="urn:microsoft.com/office/officeart/2005/8/layout/default"/>
    <dgm:cxn modelId="{F4B09273-F251-4DB0-A708-22862448DDE0}" type="presParOf" srcId="{DB7A9D20-0A68-4226-9A7F-81DF1D4D3DB7}" destId="{6D94AC46-588E-461C-BEFC-98F4788234F9}" srcOrd="2" destOrd="0" presId="urn:microsoft.com/office/officeart/2005/8/layout/default"/>
    <dgm:cxn modelId="{A8DE12F2-4F4D-4BC1-9710-53A53B31176F}" type="presParOf" srcId="{DB7A9D20-0A68-4226-9A7F-81DF1D4D3DB7}" destId="{E09734CC-8101-4038-86D3-8F503C782EE4}" srcOrd="3" destOrd="0" presId="urn:microsoft.com/office/officeart/2005/8/layout/default"/>
    <dgm:cxn modelId="{9164E797-6362-46E3-8FD1-4FFD154D9C32}" type="presParOf" srcId="{DB7A9D20-0A68-4226-9A7F-81DF1D4D3DB7}" destId="{60F4DE0E-2CC0-4A15-8D05-5A89BA9683AD}" srcOrd="4" destOrd="0" presId="urn:microsoft.com/office/officeart/2005/8/layout/default"/>
    <dgm:cxn modelId="{12909CA0-9540-4CDD-98F3-54C7E01534CA}" type="presParOf" srcId="{DB7A9D20-0A68-4226-9A7F-81DF1D4D3DB7}" destId="{65AFE133-B10F-4B64-A6EA-39C5CBE753FB}" srcOrd="5" destOrd="0" presId="urn:microsoft.com/office/officeart/2005/8/layout/default"/>
    <dgm:cxn modelId="{926F0C18-370A-43EE-8336-8AA244DB1B0E}" type="presParOf" srcId="{DB7A9D20-0A68-4226-9A7F-81DF1D4D3DB7}" destId="{97F3F2FA-69EC-4AC1-8DC2-B6000DA6C06B}" srcOrd="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072369-10B9-41D8-BBC7-DCE11B55218E}" type="doc">
      <dgm:prSet loTypeId="urn:microsoft.com/office/officeart/2005/8/layout/vProcess5" loCatId="process" qsTypeId="urn:microsoft.com/office/officeart/2005/8/quickstyle/simple1" qsCatId="simple" csTypeId="urn:microsoft.com/office/officeart/2018/5/colors/Iconchunking_neutralbg_accent5_2" csCatId="accent5" phldr="1"/>
      <dgm:spPr/>
      <dgm:t>
        <a:bodyPr/>
        <a:lstStyle/>
        <a:p>
          <a:endParaRPr lang="en-US"/>
        </a:p>
      </dgm:t>
    </dgm:pt>
    <dgm:pt modelId="{49DA22EA-D815-436C-8C1D-0ED04C60055F}">
      <dgm:prSet/>
      <dgm:spPr/>
      <dgm:t>
        <a:bodyPr/>
        <a:lstStyle/>
        <a:p>
          <a:pPr>
            <a:lnSpc>
              <a:spcPct val="100000"/>
            </a:lnSpc>
          </a:pPr>
          <a:r>
            <a:rPr lang="pt-BR" b="1"/>
            <a:t>Movimentação:</a:t>
          </a:r>
          <a:r>
            <a:rPr lang="pt-BR"/>
            <a:t> O personagem pode andar, pular, agarrar blocos, e usar sucata para criar novas habilidades.</a:t>
          </a:r>
          <a:endParaRPr lang="en-US"/>
        </a:p>
      </dgm:t>
    </dgm:pt>
    <dgm:pt modelId="{1FDADA7C-CE59-46B9-A3CB-54E328EDC696}" type="parTrans" cxnId="{C87C4D8F-E3AB-4640-88D8-8F83ACDD95AD}">
      <dgm:prSet/>
      <dgm:spPr/>
      <dgm:t>
        <a:bodyPr/>
        <a:lstStyle/>
        <a:p>
          <a:endParaRPr lang="en-US"/>
        </a:p>
      </dgm:t>
    </dgm:pt>
    <dgm:pt modelId="{646C6A38-CD61-4647-9115-179F2FA33AB2}" type="sibTrans" cxnId="{C87C4D8F-E3AB-4640-88D8-8F83ACDD95AD}">
      <dgm:prSet/>
      <dgm:spPr/>
      <dgm:t>
        <a:bodyPr/>
        <a:lstStyle/>
        <a:p>
          <a:endParaRPr lang="en-US"/>
        </a:p>
      </dgm:t>
    </dgm:pt>
    <dgm:pt modelId="{95524BEC-875F-4393-934B-15BD34E2F1B4}">
      <dgm:prSet/>
      <dgm:spPr/>
      <dgm:t>
        <a:bodyPr/>
        <a:lstStyle/>
        <a:p>
          <a:pPr>
            <a:lnSpc>
              <a:spcPct val="100000"/>
            </a:lnSpc>
          </a:pPr>
          <a:r>
            <a:rPr lang="pt-BR" b="1"/>
            <a:t>Coleta de Sucata:</a:t>
          </a:r>
          <a:r>
            <a:rPr lang="pt-BR"/>
            <a:t> Essencial para desbloquear novas habilidades e upgrades.</a:t>
          </a:r>
          <a:endParaRPr lang="en-US"/>
        </a:p>
      </dgm:t>
    </dgm:pt>
    <dgm:pt modelId="{B67A334C-5E48-400C-94EB-74FEDA16F7E3}" type="parTrans" cxnId="{C1B08E75-BBFA-469F-B9A9-CA462ADED12D}">
      <dgm:prSet/>
      <dgm:spPr/>
      <dgm:t>
        <a:bodyPr/>
        <a:lstStyle/>
        <a:p>
          <a:endParaRPr lang="en-US"/>
        </a:p>
      </dgm:t>
    </dgm:pt>
    <dgm:pt modelId="{660306D7-2816-4925-ABCB-83A43255FBCE}" type="sibTrans" cxnId="{C1B08E75-BBFA-469F-B9A9-CA462ADED12D}">
      <dgm:prSet/>
      <dgm:spPr/>
      <dgm:t>
        <a:bodyPr/>
        <a:lstStyle/>
        <a:p>
          <a:endParaRPr lang="en-US"/>
        </a:p>
      </dgm:t>
    </dgm:pt>
    <dgm:pt modelId="{5959B10A-8C8C-4FA1-9CA8-272D8A875BB9}">
      <dgm:prSet/>
      <dgm:spPr/>
      <dgm:t>
        <a:bodyPr/>
        <a:lstStyle/>
        <a:p>
          <a:pPr>
            <a:lnSpc>
              <a:spcPct val="100000"/>
            </a:lnSpc>
          </a:pPr>
          <a:r>
            <a:rPr lang="pt-BR" b="1"/>
            <a:t>Interação com NPCs:</a:t>
          </a:r>
          <a:r>
            <a:rPr lang="pt-BR"/>
            <a:t> Libertar robôs e interagir com personagens que oferecem missões e upgrades.</a:t>
          </a:r>
          <a:endParaRPr lang="en-US"/>
        </a:p>
      </dgm:t>
    </dgm:pt>
    <dgm:pt modelId="{3008CCF9-7C69-4F20-A0F7-E962877C32FC}" type="parTrans" cxnId="{FFD58CB2-925C-4C73-B9FA-DFDCBD83571E}">
      <dgm:prSet/>
      <dgm:spPr/>
      <dgm:t>
        <a:bodyPr/>
        <a:lstStyle/>
        <a:p>
          <a:endParaRPr lang="en-US"/>
        </a:p>
      </dgm:t>
    </dgm:pt>
    <dgm:pt modelId="{DD82F11B-3464-42C0-ACDA-0D2DA6A7A7A6}" type="sibTrans" cxnId="{FFD58CB2-925C-4C73-B9FA-DFDCBD83571E}">
      <dgm:prSet/>
      <dgm:spPr/>
      <dgm:t>
        <a:bodyPr/>
        <a:lstStyle/>
        <a:p>
          <a:endParaRPr lang="en-US"/>
        </a:p>
      </dgm:t>
    </dgm:pt>
    <dgm:pt modelId="{3074C0A7-46E8-4CAF-943B-D7C3EB32127F}" type="pres">
      <dgm:prSet presAssocID="{6F072369-10B9-41D8-BBC7-DCE11B55218E}" presName="outerComposite" presStyleCnt="0">
        <dgm:presLayoutVars>
          <dgm:chMax val="5"/>
          <dgm:dir/>
          <dgm:resizeHandles val="exact"/>
        </dgm:presLayoutVars>
      </dgm:prSet>
      <dgm:spPr/>
    </dgm:pt>
    <dgm:pt modelId="{2E533F55-9A74-490A-832A-7ED49B9109F0}" type="pres">
      <dgm:prSet presAssocID="{6F072369-10B9-41D8-BBC7-DCE11B55218E}" presName="dummyMaxCanvas" presStyleCnt="0">
        <dgm:presLayoutVars/>
      </dgm:prSet>
      <dgm:spPr/>
    </dgm:pt>
    <dgm:pt modelId="{C9B02E75-A136-447F-B3AC-EBEB1AB069B9}" type="pres">
      <dgm:prSet presAssocID="{6F072369-10B9-41D8-BBC7-DCE11B55218E}" presName="ThreeNodes_1" presStyleLbl="node1" presStyleIdx="0" presStyleCnt="3">
        <dgm:presLayoutVars>
          <dgm:bulletEnabled val="1"/>
        </dgm:presLayoutVars>
      </dgm:prSet>
      <dgm:spPr/>
    </dgm:pt>
    <dgm:pt modelId="{B2B910EE-046B-47AB-973A-A3173F557282}" type="pres">
      <dgm:prSet presAssocID="{6F072369-10B9-41D8-BBC7-DCE11B55218E}" presName="ThreeNodes_2" presStyleLbl="node1" presStyleIdx="1" presStyleCnt="3">
        <dgm:presLayoutVars>
          <dgm:bulletEnabled val="1"/>
        </dgm:presLayoutVars>
      </dgm:prSet>
      <dgm:spPr/>
    </dgm:pt>
    <dgm:pt modelId="{317EF681-AF5B-4F28-983E-F9329B8F2A19}" type="pres">
      <dgm:prSet presAssocID="{6F072369-10B9-41D8-BBC7-DCE11B55218E}" presName="ThreeNodes_3" presStyleLbl="node1" presStyleIdx="2" presStyleCnt="3">
        <dgm:presLayoutVars>
          <dgm:bulletEnabled val="1"/>
        </dgm:presLayoutVars>
      </dgm:prSet>
      <dgm:spPr/>
    </dgm:pt>
    <dgm:pt modelId="{02EB68ED-8F6F-4628-BE7A-78779F7C2A60}" type="pres">
      <dgm:prSet presAssocID="{6F072369-10B9-41D8-BBC7-DCE11B55218E}" presName="ThreeConn_1-2" presStyleLbl="fgAccFollowNode1" presStyleIdx="0" presStyleCnt="2">
        <dgm:presLayoutVars>
          <dgm:bulletEnabled val="1"/>
        </dgm:presLayoutVars>
      </dgm:prSet>
      <dgm:spPr/>
    </dgm:pt>
    <dgm:pt modelId="{899BA942-DBFA-4557-812E-742AB6BA4403}" type="pres">
      <dgm:prSet presAssocID="{6F072369-10B9-41D8-BBC7-DCE11B55218E}" presName="ThreeConn_2-3" presStyleLbl="fgAccFollowNode1" presStyleIdx="1" presStyleCnt="2">
        <dgm:presLayoutVars>
          <dgm:bulletEnabled val="1"/>
        </dgm:presLayoutVars>
      </dgm:prSet>
      <dgm:spPr/>
    </dgm:pt>
    <dgm:pt modelId="{B0B5F690-CFCE-4C98-B6E8-ACC64F111440}" type="pres">
      <dgm:prSet presAssocID="{6F072369-10B9-41D8-BBC7-DCE11B55218E}" presName="ThreeNodes_1_text" presStyleLbl="node1" presStyleIdx="2" presStyleCnt="3">
        <dgm:presLayoutVars>
          <dgm:bulletEnabled val="1"/>
        </dgm:presLayoutVars>
      </dgm:prSet>
      <dgm:spPr/>
    </dgm:pt>
    <dgm:pt modelId="{F02CB654-0887-4CF9-BD19-0636F5AA2B39}" type="pres">
      <dgm:prSet presAssocID="{6F072369-10B9-41D8-BBC7-DCE11B55218E}" presName="ThreeNodes_2_text" presStyleLbl="node1" presStyleIdx="2" presStyleCnt="3">
        <dgm:presLayoutVars>
          <dgm:bulletEnabled val="1"/>
        </dgm:presLayoutVars>
      </dgm:prSet>
      <dgm:spPr/>
    </dgm:pt>
    <dgm:pt modelId="{46480A30-7323-4695-B9B4-23C85C5A4310}" type="pres">
      <dgm:prSet presAssocID="{6F072369-10B9-41D8-BBC7-DCE11B55218E}" presName="ThreeNodes_3_text" presStyleLbl="node1" presStyleIdx="2" presStyleCnt="3">
        <dgm:presLayoutVars>
          <dgm:bulletEnabled val="1"/>
        </dgm:presLayoutVars>
      </dgm:prSet>
      <dgm:spPr/>
    </dgm:pt>
  </dgm:ptLst>
  <dgm:cxnLst>
    <dgm:cxn modelId="{9757C70F-CBE3-4EB7-B2AC-70EE4B66FE2E}" type="presOf" srcId="{6F072369-10B9-41D8-BBC7-DCE11B55218E}" destId="{3074C0A7-46E8-4CAF-943B-D7C3EB32127F}" srcOrd="0" destOrd="0" presId="urn:microsoft.com/office/officeart/2005/8/layout/vProcess5"/>
    <dgm:cxn modelId="{1782FE2C-39CE-4978-80E4-43EF7111745A}" type="presOf" srcId="{5959B10A-8C8C-4FA1-9CA8-272D8A875BB9}" destId="{317EF681-AF5B-4F28-983E-F9329B8F2A19}" srcOrd="0" destOrd="0" presId="urn:microsoft.com/office/officeart/2005/8/layout/vProcess5"/>
    <dgm:cxn modelId="{32F4F947-FF5E-4C2B-B6FE-8FA828352644}" type="presOf" srcId="{95524BEC-875F-4393-934B-15BD34E2F1B4}" destId="{B2B910EE-046B-47AB-973A-A3173F557282}" srcOrd="0" destOrd="0" presId="urn:microsoft.com/office/officeart/2005/8/layout/vProcess5"/>
    <dgm:cxn modelId="{B810F968-DF76-43A4-8437-10EBC88EF47B}" type="presOf" srcId="{49DA22EA-D815-436C-8C1D-0ED04C60055F}" destId="{C9B02E75-A136-447F-B3AC-EBEB1AB069B9}" srcOrd="0" destOrd="0" presId="urn:microsoft.com/office/officeart/2005/8/layout/vProcess5"/>
    <dgm:cxn modelId="{C1B08E75-BBFA-469F-B9A9-CA462ADED12D}" srcId="{6F072369-10B9-41D8-BBC7-DCE11B55218E}" destId="{95524BEC-875F-4393-934B-15BD34E2F1B4}" srcOrd="1" destOrd="0" parTransId="{B67A334C-5E48-400C-94EB-74FEDA16F7E3}" sibTransId="{660306D7-2816-4925-ABCB-83A43255FBCE}"/>
    <dgm:cxn modelId="{A616228E-9083-4402-894A-E4A756868EDD}" type="presOf" srcId="{95524BEC-875F-4393-934B-15BD34E2F1B4}" destId="{F02CB654-0887-4CF9-BD19-0636F5AA2B39}" srcOrd="1" destOrd="0" presId="urn:microsoft.com/office/officeart/2005/8/layout/vProcess5"/>
    <dgm:cxn modelId="{C87C4D8F-E3AB-4640-88D8-8F83ACDD95AD}" srcId="{6F072369-10B9-41D8-BBC7-DCE11B55218E}" destId="{49DA22EA-D815-436C-8C1D-0ED04C60055F}" srcOrd="0" destOrd="0" parTransId="{1FDADA7C-CE59-46B9-A3CB-54E328EDC696}" sibTransId="{646C6A38-CD61-4647-9115-179F2FA33AB2}"/>
    <dgm:cxn modelId="{DF63A898-3AA9-48F2-9167-77760485B939}" type="presOf" srcId="{646C6A38-CD61-4647-9115-179F2FA33AB2}" destId="{02EB68ED-8F6F-4628-BE7A-78779F7C2A60}" srcOrd="0" destOrd="0" presId="urn:microsoft.com/office/officeart/2005/8/layout/vProcess5"/>
    <dgm:cxn modelId="{FFD58CB2-925C-4C73-B9FA-DFDCBD83571E}" srcId="{6F072369-10B9-41D8-BBC7-DCE11B55218E}" destId="{5959B10A-8C8C-4FA1-9CA8-272D8A875BB9}" srcOrd="2" destOrd="0" parTransId="{3008CCF9-7C69-4F20-A0F7-E962877C32FC}" sibTransId="{DD82F11B-3464-42C0-ACDA-0D2DA6A7A7A6}"/>
    <dgm:cxn modelId="{E9D067B4-744F-4868-912C-73F4AFC88A10}" type="presOf" srcId="{5959B10A-8C8C-4FA1-9CA8-272D8A875BB9}" destId="{46480A30-7323-4695-B9B4-23C85C5A4310}" srcOrd="1" destOrd="0" presId="urn:microsoft.com/office/officeart/2005/8/layout/vProcess5"/>
    <dgm:cxn modelId="{F64C09DB-8FC6-43C9-B116-6F9AA935F316}" type="presOf" srcId="{660306D7-2816-4925-ABCB-83A43255FBCE}" destId="{899BA942-DBFA-4557-812E-742AB6BA4403}" srcOrd="0" destOrd="0" presId="urn:microsoft.com/office/officeart/2005/8/layout/vProcess5"/>
    <dgm:cxn modelId="{D10B54E5-1E71-468E-8693-61139197D04F}" type="presOf" srcId="{49DA22EA-D815-436C-8C1D-0ED04C60055F}" destId="{B0B5F690-CFCE-4C98-B6E8-ACC64F111440}" srcOrd="1" destOrd="0" presId="urn:microsoft.com/office/officeart/2005/8/layout/vProcess5"/>
    <dgm:cxn modelId="{75A4A942-186F-4414-99BA-36374FE67211}" type="presParOf" srcId="{3074C0A7-46E8-4CAF-943B-D7C3EB32127F}" destId="{2E533F55-9A74-490A-832A-7ED49B9109F0}" srcOrd="0" destOrd="0" presId="urn:microsoft.com/office/officeart/2005/8/layout/vProcess5"/>
    <dgm:cxn modelId="{408BA119-EB8B-43A8-B567-F721A2494973}" type="presParOf" srcId="{3074C0A7-46E8-4CAF-943B-D7C3EB32127F}" destId="{C9B02E75-A136-447F-B3AC-EBEB1AB069B9}" srcOrd="1" destOrd="0" presId="urn:microsoft.com/office/officeart/2005/8/layout/vProcess5"/>
    <dgm:cxn modelId="{A75F839B-AE1B-4667-8864-C8897CE19D94}" type="presParOf" srcId="{3074C0A7-46E8-4CAF-943B-D7C3EB32127F}" destId="{B2B910EE-046B-47AB-973A-A3173F557282}" srcOrd="2" destOrd="0" presId="urn:microsoft.com/office/officeart/2005/8/layout/vProcess5"/>
    <dgm:cxn modelId="{1E7626A5-6833-4D9E-9577-C3CA8850715D}" type="presParOf" srcId="{3074C0A7-46E8-4CAF-943B-D7C3EB32127F}" destId="{317EF681-AF5B-4F28-983E-F9329B8F2A19}" srcOrd="3" destOrd="0" presId="urn:microsoft.com/office/officeart/2005/8/layout/vProcess5"/>
    <dgm:cxn modelId="{07741F6F-DF01-4DF5-8808-7E0B13F5F7EE}" type="presParOf" srcId="{3074C0A7-46E8-4CAF-943B-D7C3EB32127F}" destId="{02EB68ED-8F6F-4628-BE7A-78779F7C2A60}" srcOrd="4" destOrd="0" presId="urn:microsoft.com/office/officeart/2005/8/layout/vProcess5"/>
    <dgm:cxn modelId="{BB414A6B-2D80-4D08-85F2-BFC0772336FC}" type="presParOf" srcId="{3074C0A7-46E8-4CAF-943B-D7C3EB32127F}" destId="{899BA942-DBFA-4557-812E-742AB6BA4403}" srcOrd="5" destOrd="0" presId="urn:microsoft.com/office/officeart/2005/8/layout/vProcess5"/>
    <dgm:cxn modelId="{F9626C8E-9CBD-43B5-8844-E816F6CA7A80}" type="presParOf" srcId="{3074C0A7-46E8-4CAF-943B-D7C3EB32127F}" destId="{B0B5F690-CFCE-4C98-B6E8-ACC64F111440}" srcOrd="6" destOrd="0" presId="urn:microsoft.com/office/officeart/2005/8/layout/vProcess5"/>
    <dgm:cxn modelId="{2647D2AC-377B-442A-8E83-292CC08E7268}" type="presParOf" srcId="{3074C0A7-46E8-4CAF-943B-D7C3EB32127F}" destId="{F02CB654-0887-4CF9-BD19-0636F5AA2B39}" srcOrd="7" destOrd="0" presId="urn:microsoft.com/office/officeart/2005/8/layout/vProcess5"/>
    <dgm:cxn modelId="{3F40F8AA-3F8E-4D51-8A68-BD3FE7AB04F7}" type="presParOf" srcId="{3074C0A7-46E8-4CAF-943B-D7C3EB32127F}" destId="{46480A30-7323-4695-B9B4-23C85C5A4310}"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F1D157-F4CF-4660-B6A4-B1D438D19577}">
      <dsp:nvSpPr>
        <dsp:cNvPr id="0" name=""/>
        <dsp:cNvSpPr/>
      </dsp:nvSpPr>
      <dsp:spPr>
        <a:xfrm>
          <a:off x="377190" y="3160"/>
          <a:ext cx="2907506" cy="1744503"/>
        </a:xfrm>
        <a:prstGeom prst="rect">
          <a:avLst/>
        </a:prstGeom>
        <a:solidFill>
          <a:schemeClr val="accent4">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b="1" kern="1200"/>
            <a:t>Protagonista:</a:t>
          </a:r>
          <a:r>
            <a:rPr lang="pt-BR" sz="1400" kern="1200"/>
            <a:t> </a:t>
          </a:r>
          <a:r>
            <a:rPr lang="pt-BR" sz="1400" b="1" kern="1200"/>
            <a:t>Sucata</a:t>
          </a:r>
          <a:r>
            <a:rPr lang="pt-BR" sz="1400" kern="1200"/>
            <a:t> é um robô produzido em massa em uma fábrica automatizada. Após um erro de produção e um curto-circuito, ele ganha consciência e decide lutar pela liberdade, questionando a existência dos outros robôs e as intenções da fábrica.</a:t>
          </a:r>
          <a:endParaRPr lang="en-US" sz="1400" kern="1200"/>
        </a:p>
      </dsp:txBody>
      <dsp:txXfrm>
        <a:off x="377190" y="3160"/>
        <a:ext cx="2907506" cy="1744503"/>
      </dsp:txXfrm>
    </dsp:sp>
    <dsp:sp modelId="{6D94AC46-588E-461C-BEFC-98F4788234F9}">
      <dsp:nvSpPr>
        <dsp:cNvPr id="0" name=""/>
        <dsp:cNvSpPr/>
      </dsp:nvSpPr>
      <dsp:spPr>
        <a:xfrm>
          <a:off x="3575446" y="3160"/>
          <a:ext cx="2907506" cy="1744503"/>
        </a:xfrm>
        <a:prstGeom prst="rect">
          <a:avLst/>
        </a:prstGeom>
        <a:solidFill>
          <a:schemeClr val="accent4">
            <a:hueOff val="-779029"/>
            <a:satOff val="5735"/>
            <a:lumOff val="-640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b="1" kern="1200"/>
            <a:t>Mundo do Jogo:</a:t>
          </a:r>
          <a:r>
            <a:rPr lang="pt-BR" sz="1400" kern="1200"/>
            <a:t> Um ambiente industrial futurista, repleto de fábricas, laboratórios e áreas secretas. O cenário é dominado por sucata e tecnologia obsoleta.</a:t>
          </a:r>
          <a:endParaRPr lang="en-US" sz="1400" kern="1200"/>
        </a:p>
      </dsp:txBody>
      <dsp:txXfrm>
        <a:off x="3575446" y="3160"/>
        <a:ext cx="2907506" cy="1744503"/>
      </dsp:txXfrm>
    </dsp:sp>
    <dsp:sp modelId="{60F4DE0E-2CC0-4A15-8D05-5A89BA9683AD}">
      <dsp:nvSpPr>
        <dsp:cNvPr id="0" name=""/>
        <dsp:cNvSpPr/>
      </dsp:nvSpPr>
      <dsp:spPr>
        <a:xfrm>
          <a:off x="6773703" y="3160"/>
          <a:ext cx="2907506" cy="1744503"/>
        </a:xfrm>
        <a:prstGeom prst="rect">
          <a:avLst/>
        </a:prstGeom>
        <a:solidFill>
          <a:schemeClr val="accent4">
            <a:hueOff val="-1558058"/>
            <a:satOff val="11470"/>
            <a:lumOff val="-1281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b="1" kern="1200"/>
            <a:t>Robozinhos:</a:t>
          </a:r>
          <a:r>
            <a:rPr lang="pt-BR" sz="1400" kern="1200"/>
            <a:t> Robôs pequenos e inocentes, prisioneiros da fábrica, que ajudam Sucata com missões e informações.</a:t>
          </a:r>
          <a:endParaRPr lang="en-US" sz="1400" kern="1200"/>
        </a:p>
      </dsp:txBody>
      <dsp:txXfrm>
        <a:off x="6773703" y="3160"/>
        <a:ext cx="2907506" cy="1744503"/>
      </dsp:txXfrm>
    </dsp:sp>
    <dsp:sp modelId="{97F3F2FA-69EC-4AC1-8DC2-B6000DA6C06B}">
      <dsp:nvSpPr>
        <dsp:cNvPr id="0" name=""/>
        <dsp:cNvSpPr/>
      </dsp:nvSpPr>
      <dsp:spPr>
        <a:xfrm>
          <a:off x="3575446" y="2038415"/>
          <a:ext cx="2907506" cy="1744503"/>
        </a:xfrm>
        <a:prstGeom prst="rect">
          <a:avLst/>
        </a:prstGeom>
        <a:solidFill>
          <a:schemeClr val="accent4">
            <a:hueOff val="-2337087"/>
            <a:satOff val="17205"/>
            <a:lumOff val="-1921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b="1" kern="1200"/>
            <a:t>Chefes:</a:t>
          </a:r>
          <a:r>
            <a:rPr lang="pt-BR" sz="1400" kern="1200"/>
            <a:t> Máquinas de segurança , como prensas e lasers, que são enfrentadas em momentos críticos do jogo.</a:t>
          </a:r>
          <a:endParaRPr lang="en-US" sz="1400" kern="1200"/>
        </a:p>
      </dsp:txBody>
      <dsp:txXfrm>
        <a:off x="3575446" y="2038415"/>
        <a:ext cx="2907506" cy="17445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B02E75-A136-447F-B3AC-EBEB1AB069B9}">
      <dsp:nvSpPr>
        <dsp:cNvPr id="0" name=""/>
        <dsp:cNvSpPr/>
      </dsp:nvSpPr>
      <dsp:spPr>
        <a:xfrm>
          <a:off x="0" y="0"/>
          <a:ext cx="8549640" cy="1135824"/>
        </a:xfrm>
        <a:prstGeom prst="roundRect">
          <a:avLst>
            <a:gd name="adj" fmla="val 10000"/>
          </a:avLst>
        </a:prstGeom>
        <a:solidFill>
          <a:schemeClr val="accent5">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100000"/>
            </a:lnSpc>
            <a:spcBef>
              <a:spcPct val="0"/>
            </a:spcBef>
            <a:spcAft>
              <a:spcPct val="35000"/>
            </a:spcAft>
            <a:buNone/>
          </a:pPr>
          <a:r>
            <a:rPr lang="pt-BR" sz="2400" b="1" kern="1200"/>
            <a:t>Movimentação:</a:t>
          </a:r>
          <a:r>
            <a:rPr lang="pt-BR" sz="2400" kern="1200"/>
            <a:t> O personagem pode andar, pular, agarrar blocos, e usar sucata para criar novas habilidades.</a:t>
          </a:r>
          <a:endParaRPr lang="en-US" sz="2400" kern="1200"/>
        </a:p>
      </dsp:txBody>
      <dsp:txXfrm>
        <a:off x="33267" y="33267"/>
        <a:ext cx="7323997" cy="1069290"/>
      </dsp:txXfrm>
    </dsp:sp>
    <dsp:sp modelId="{B2B910EE-046B-47AB-973A-A3173F557282}">
      <dsp:nvSpPr>
        <dsp:cNvPr id="0" name=""/>
        <dsp:cNvSpPr/>
      </dsp:nvSpPr>
      <dsp:spPr>
        <a:xfrm>
          <a:off x="754379" y="1325127"/>
          <a:ext cx="8549640" cy="1135824"/>
        </a:xfrm>
        <a:prstGeom prst="roundRect">
          <a:avLst>
            <a:gd name="adj" fmla="val 10000"/>
          </a:avLst>
        </a:prstGeom>
        <a:solidFill>
          <a:schemeClr val="accent5">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100000"/>
            </a:lnSpc>
            <a:spcBef>
              <a:spcPct val="0"/>
            </a:spcBef>
            <a:spcAft>
              <a:spcPct val="35000"/>
            </a:spcAft>
            <a:buNone/>
          </a:pPr>
          <a:r>
            <a:rPr lang="pt-BR" sz="2400" b="1" kern="1200"/>
            <a:t>Coleta de Sucata:</a:t>
          </a:r>
          <a:r>
            <a:rPr lang="pt-BR" sz="2400" kern="1200"/>
            <a:t> Essencial para desbloquear novas habilidades e upgrades.</a:t>
          </a:r>
          <a:endParaRPr lang="en-US" sz="2400" kern="1200"/>
        </a:p>
      </dsp:txBody>
      <dsp:txXfrm>
        <a:off x="787646" y="1358394"/>
        <a:ext cx="6990440" cy="1069290"/>
      </dsp:txXfrm>
    </dsp:sp>
    <dsp:sp modelId="{317EF681-AF5B-4F28-983E-F9329B8F2A19}">
      <dsp:nvSpPr>
        <dsp:cNvPr id="0" name=""/>
        <dsp:cNvSpPr/>
      </dsp:nvSpPr>
      <dsp:spPr>
        <a:xfrm>
          <a:off x="1508759" y="2650255"/>
          <a:ext cx="8549640" cy="1135824"/>
        </a:xfrm>
        <a:prstGeom prst="roundRect">
          <a:avLst>
            <a:gd name="adj" fmla="val 10000"/>
          </a:avLst>
        </a:prstGeom>
        <a:solidFill>
          <a:schemeClr val="accent5">
            <a:hueOff val="0"/>
            <a:satOff val="0"/>
            <a:lumOff val="0"/>
            <a:alphaOff val="0"/>
          </a:schemeClr>
        </a:solid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100000"/>
            </a:lnSpc>
            <a:spcBef>
              <a:spcPct val="0"/>
            </a:spcBef>
            <a:spcAft>
              <a:spcPct val="35000"/>
            </a:spcAft>
            <a:buNone/>
          </a:pPr>
          <a:r>
            <a:rPr lang="pt-BR" sz="2400" b="1" kern="1200"/>
            <a:t>Interação com NPCs:</a:t>
          </a:r>
          <a:r>
            <a:rPr lang="pt-BR" sz="2400" kern="1200"/>
            <a:t> Libertar robôs e interagir com personagens que oferecem missões e upgrades.</a:t>
          </a:r>
          <a:endParaRPr lang="en-US" sz="2400" kern="1200"/>
        </a:p>
      </dsp:txBody>
      <dsp:txXfrm>
        <a:off x="1542026" y="2683522"/>
        <a:ext cx="6990440" cy="1069290"/>
      </dsp:txXfrm>
    </dsp:sp>
    <dsp:sp modelId="{02EB68ED-8F6F-4628-BE7A-78779F7C2A60}">
      <dsp:nvSpPr>
        <dsp:cNvPr id="0" name=""/>
        <dsp:cNvSpPr/>
      </dsp:nvSpPr>
      <dsp:spPr>
        <a:xfrm>
          <a:off x="7811354" y="861333"/>
          <a:ext cx="738285" cy="738285"/>
        </a:xfrm>
        <a:prstGeom prst="downArrow">
          <a:avLst>
            <a:gd name="adj1" fmla="val 55000"/>
            <a:gd name="adj2" fmla="val 45000"/>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7977468" y="861333"/>
        <a:ext cx="406057" cy="555559"/>
      </dsp:txXfrm>
    </dsp:sp>
    <dsp:sp modelId="{899BA942-DBFA-4557-812E-742AB6BA4403}">
      <dsp:nvSpPr>
        <dsp:cNvPr id="0" name=""/>
        <dsp:cNvSpPr/>
      </dsp:nvSpPr>
      <dsp:spPr>
        <a:xfrm>
          <a:off x="8565734" y="2178889"/>
          <a:ext cx="738285" cy="738285"/>
        </a:xfrm>
        <a:prstGeom prst="downArrow">
          <a:avLst>
            <a:gd name="adj1" fmla="val 55000"/>
            <a:gd name="adj2" fmla="val 45000"/>
          </a:avLst>
        </a:prstGeom>
        <a:solidFill>
          <a:schemeClr val="accent5">
            <a:alpha val="90000"/>
            <a:tint val="40000"/>
            <a:hueOff val="0"/>
            <a:satOff val="0"/>
            <a:lumOff val="0"/>
            <a:alphaOff val="0"/>
          </a:schemeClr>
        </a:solidFill>
        <a:ln w="15875" cap="flat" cmpd="sng" algn="ctr">
          <a:solidFill>
            <a:schemeClr val="accent5">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8731848" y="2178889"/>
        <a:ext cx="406057" cy="55555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dirty="0"/>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a:t>Click to edit Master subtitle style</a:t>
            </a:r>
          </a:p>
        </p:txBody>
      </p:sp>
      <p:sp>
        <p:nvSpPr>
          <p:cNvPr id="4" name="Date Placeholder 3"/>
          <p:cNvSpPr>
            <a:spLocks noGrp="1"/>
          </p:cNvSpPr>
          <p:nvPr>
            <p:ph type="dt" sz="half" idx="10"/>
          </p:nvPr>
        </p:nvSpPr>
        <p:spPr/>
        <p:txBody>
          <a:bodyPr/>
          <a:lstStyle/>
          <a:p>
            <a:fld id="{5A069CB8-F204-4D06-B913-C5A26A89888A}" type="datetimeFigureOut">
              <a:rPr lang="en-US" dirty="0"/>
              <a:t>11/30/2024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94964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0B6E300-0A13-4A81-945A-7333C271A069}" type="datetimeFigureOut">
              <a:rPr lang="en-US" dirty="0"/>
              <a:t>11/30/2024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3654989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34671962-1EA4-46E7-BCB0-F36CE46D1A59}" type="datetimeFigureOut">
              <a:rPr lang="en-US" dirty="0"/>
              <a:t>11/30/2024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9409544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D30BB376-B19C-488D-ABEB-03C7E6E9E3E0}" type="datetimeFigureOut">
              <a:rPr lang="en-US" dirty="0"/>
              <a:t>11/30/2024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29637A9-119A-49DA-BD12-AAC58B377D80}" type="slidenum">
              <a:rPr lang="en-US" dirty="0"/>
              <a:t>‹nº›</a:t>
            </a:fld>
            <a:endParaRPr lang="en-US" dirty="0"/>
          </a:p>
        </p:txBody>
      </p:sp>
    </p:spTree>
    <p:extLst>
      <p:ext uri="{BB962C8B-B14F-4D97-AF65-F5344CB8AC3E}">
        <p14:creationId xmlns:p14="http://schemas.microsoft.com/office/powerpoint/2010/main" val="41054499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dirty="0"/>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86F077B-A50F-4D64-8574-E2D6A98A5553}" type="datetimeFigureOut">
              <a:rPr lang="en-US" dirty="0"/>
              <a:t>11/30/2024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1612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dirty="0"/>
              <a:t>Click to edit Master title style</a:t>
            </a:r>
          </a:p>
        </p:txBody>
      </p:sp>
      <p:sp>
        <p:nvSpPr>
          <p:cNvPr id="3" name="Content Placeholder 2"/>
          <p:cNvSpPr>
            <a:spLocks noGrp="1"/>
          </p:cNvSpPr>
          <p:nvPr>
            <p:ph sz="half" idx="1"/>
          </p:nvPr>
        </p:nvSpPr>
        <p:spPr>
          <a:xfrm>
            <a:off x="1097278" y="1845734"/>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7D9E2A62-1983-43A1-A163-D8AA46534C80}" type="datetimeFigureOut">
              <a:rPr lang="en-US" dirty="0"/>
              <a:t>11/30/2024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2767362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dirty="0"/>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98F3E3B-34E3-4345-B2A1-994B83598A9C}" type="datetimeFigureOut">
              <a:rPr lang="en-US" dirty="0"/>
              <a:t>11/30/2024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033366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FD816C96-82A1-4D77-8ADA-627AC6FE3D65}" type="datetimeFigureOut">
              <a:rPr lang="en-US" dirty="0"/>
              <a:t>11/30/2024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3253968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D102C1E-28F2-47E9-802D-339E64E2F920}" type="datetimeFigureOut">
              <a:rPr lang="en-US" dirty="0"/>
              <a:t>11/30/2024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23842164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dirty="0"/>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24271A48-F18A-45B3-BC05-1E27DA3F88AF}" type="datetimeFigureOut">
              <a:rPr lang="en-US" dirty="0"/>
              <a:t>11/30/2024</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extLst>
      <p:ext uri="{BB962C8B-B14F-4D97-AF65-F5344CB8AC3E}">
        <p14:creationId xmlns:p14="http://schemas.microsoft.com/office/powerpoint/2010/main" val="1640736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dirty="0"/>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65B747F8-9654-4282-85D2-65F41AAE7A75}" type="datetimeFigureOut">
              <a:rPr lang="en-US" dirty="0"/>
              <a:t>11/30/2024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extLst>
      <p:ext uri="{BB962C8B-B14F-4D97-AF65-F5344CB8AC3E}">
        <p14:creationId xmlns:p14="http://schemas.microsoft.com/office/powerpoint/2010/main" val="22465529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5DC5B261-8843-42D1-AAFC-05E20E2D9B97}" type="datetimeFigureOut">
              <a:rPr lang="en-US" dirty="0"/>
              <a:t>11/30/2024</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3808968"/>
      </p:ext>
    </p:extLst>
  </p:cSld>
  <p:clrMap bg1="lt1" tx1="dk1" bg2="lt2" tx2="dk2" accent1="accent1" accent2="accent2" accent3="accent3" accent4="accent4" accent5="accent5" accent6="accent6" hlink="hlink" folHlink="folHlink"/>
  <p:sldLayoutIdLst>
    <p:sldLayoutId id="2147483851" r:id="rId1"/>
    <p:sldLayoutId id="2147483852" r:id="rId2"/>
    <p:sldLayoutId id="2147483853" r:id="rId3"/>
    <p:sldLayoutId id="2147483854" r:id="rId4"/>
    <p:sldLayoutId id="2147483855" r:id="rId5"/>
    <p:sldLayoutId id="2147483856" r:id="rId6"/>
    <p:sldLayoutId id="2147483857" r:id="rId7"/>
    <p:sldLayoutId id="2147483858" r:id="rId8"/>
    <p:sldLayoutId id="2147483859" r:id="rId9"/>
    <p:sldLayoutId id="2147483860" r:id="rId10"/>
    <p:sldLayoutId id="2147483861"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video" Target="../media/media5.mp4"/><Relationship Id="rId13" Type="http://schemas.openxmlformats.org/officeDocument/2006/relationships/image" Target="../media/image11.png"/><Relationship Id="rId3" Type="http://schemas.microsoft.com/office/2007/relationships/media" Target="../media/media3.mp4"/><Relationship Id="rId7" Type="http://schemas.microsoft.com/office/2007/relationships/media" Target="../media/media5.mp4"/><Relationship Id="rId12" Type="http://schemas.openxmlformats.org/officeDocument/2006/relationships/image" Target="../media/image1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image" Target="../media/image9.png"/><Relationship Id="rId5" Type="http://schemas.microsoft.com/office/2007/relationships/media" Target="../media/media4.mp4"/><Relationship Id="rId10" Type="http://schemas.openxmlformats.org/officeDocument/2006/relationships/image" Target="../media/image8.png"/><Relationship Id="rId4" Type="http://schemas.openxmlformats.org/officeDocument/2006/relationships/video" Target="../media/media3.mp4"/><Relationship Id="rId9"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2680439" y="4695112"/>
            <a:ext cx="6897626" cy="1399223"/>
          </a:xfrm>
        </p:spPr>
        <p:txBody>
          <a:bodyPr vert="horz" lIns="91440" tIns="45720" rIns="91440" bIns="45720" rtlCol="0" anchor="ctr">
            <a:normAutofit/>
          </a:bodyPr>
          <a:lstStyle/>
          <a:p>
            <a:pPr algn="ctr"/>
            <a:r>
              <a:rPr lang="en-US" sz="2000" b="1" dirty="0"/>
              <a:t>MATHEUS JADE ESSEYAH</a:t>
            </a:r>
            <a:br>
              <a:rPr lang="en-US" sz="2000" b="1" dirty="0"/>
            </a:br>
            <a:r>
              <a:rPr lang="en-US" sz="2000" b="1" dirty="0"/>
              <a:t>TJ05</a:t>
            </a:r>
            <a:endParaRPr lang="pt-BR" b="1">
              <a:ea typeface="Calibri Light" panose="020F0302020204030204"/>
              <a:cs typeface="Calibri Light" panose="020F0302020204030204"/>
            </a:endParaRPr>
          </a:p>
          <a:p>
            <a:pPr algn="ctr"/>
            <a:r>
              <a:rPr lang="en-US" sz="2000" b="1" dirty="0"/>
              <a:t>SENAC LAPA TITO</a:t>
            </a:r>
            <a:br>
              <a:rPr lang="en-US" sz="2000" b="1" dirty="0"/>
            </a:br>
            <a:r>
              <a:rPr lang="en-US" sz="2000" b="1" dirty="0"/>
              <a:t>2024</a:t>
            </a:r>
            <a:endParaRPr lang="en-US" sz="2000" b="1">
              <a:ea typeface="Calibri Light" panose="020F0302020204030204"/>
              <a:cs typeface="Calibri Light" panose="020F0302020204030204"/>
            </a:endParaRPr>
          </a:p>
        </p:txBody>
      </p:sp>
      <p:pic>
        <p:nvPicPr>
          <p:cNvPr id="4" name="Imagem 3">
            <a:extLst>
              <a:ext uri="{FF2B5EF4-FFF2-40B4-BE49-F238E27FC236}">
                <a16:creationId xmlns:a16="http://schemas.microsoft.com/office/drawing/2014/main" id="{BA6DE697-3697-9DDB-E0B9-D0D11372BA81}"/>
              </a:ext>
            </a:extLst>
          </p:cNvPr>
          <p:cNvPicPr>
            <a:picLocks noChangeAspect="1"/>
          </p:cNvPicPr>
          <p:nvPr/>
        </p:nvPicPr>
        <p:blipFill>
          <a:blip r:embed="rId2"/>
          <a:srcRect t="2146" b="31386"/>
          <a:stretch/>
        </p:blipFill>
        <p:spPr>
          <a:xfrm>
            <a:off x="20" y="10"/>
            <a:ext cx="12191980" cy="4558420"/>
          </a:xfrm>
          <a:custGeom>
            <a:avLst/>
            <a:gdLst/>
            <a:ahLst/>
            <a:cxnLst/>
            <a:rect l="l" t="t" r="r" b="b"/>
            <a:pathLst>
              <a:path w="12188952" h="4558430">
                <a:moveTo>
                  <a:pt x="6789701" y="4490221"/>
                </a:moveTo>
                <a:lnTo>
                  <a:pt x="6788702" y="4490299"/>
                </a:lnTo>
                <a:lnTo>
                  <a:pt x="6788476" y="4490833"/>
                </a:lnTo>
                <a:close/>
                <a:moveTo>
                  <a:pt x="0" y="0"/>
                </a:moveTo>
                <a:lnTo>
                  <a:pt x="12188952" y="0"/>
                </a:lnTo>
                <a:lnTo>
                  <a:pt x="12188952" y="3596895"/>
                </a:lnTo>
                <a:lnTo>
                  <a:pt x="12061096" y="3635026"/>
                </a:lnTo>
                <a:cubicBezTo>
                  <a:pt x="11933500" y="3671240"/>
                  <a:pt x="11805390" y="3705769"/>
                  <a:pt x="11676800" y="3738601"/>
                </a:cubicBezTo>
                <a:cubicBezTo>
                  <a:pt x="11262789" y="3846108"/>
                  <a:pt x="10845343" y="3939710"/>
                  <a:pt x="10425355" y="4022140"/>
                </a:cubicBezTo>
                <a:cubicBezTo>
                  <a:pt x="10092810" y="4087351"/>
                  <a:pt x="9759033" y="4145748"/>
                  <a:pt x="9424022" y="4197302"/>
                </a:cubicBezTo>
                <a:cubicBezTo>
                  <a:pt x="9102997" y="4246959"/>
                  <a:pt x="8781133" y="4291526"/>
                  <a:pt x="8458419" y="4331003"/>
                </a:cubicBezTo>
                <a:cubicBezTo>
                  <a:pt x="8211360" y="4361169"/>
                  <a:pt x="7963792" y="4386742"/>
                  <a:pt x="7715970" y="4410950"/>
                </a:cubicBezTo>
                <a:lnTo>
                  <a:pt x="6951716" y="4476730"/>
                </a:lnTo>
                <a:lnTo>
                  <a:pt x="6936303" y="4478801"/>
                </a:lnTo>
                <a:lnTo>
                  <a:pt x="6790448" y="4490162"/>
                </a:lnTo>
                <a:lnTo>
                  <a:pt x="6799941" y="4491982"/>
                </a:lnTo>
                <a:cubicBezTo>
                  <a:pt x="6811623" y="4492448"/>
                  <a:pt x="6823734" y="4490275"/>
                  <a:pt x="6835432" y="4490275"/>
                </a:cubicBezTo>
                <a:cubicBezTo>
                  <a:pt x="6851580" y="4490275"/>
                  <a:pt x="6867729" y="4487668"/>
                  <a:pt x="6884003" y="4487297"/>
                </a:cubicBezTo>
                <a:cubicBezTo>
                  <a:pt x="7115805" y="4481835"/>
                  <a:pt x="7347351" y="4469668"/>
                  <a:pt x="7578771" y="4454770"/>
                </a:cubicBezTo>
                <a:cubicBezTo>
                  <a:pt x="7927552" y="4432302"/>
                  <a:pt x="8276080" y="4404123"/>
                  <a:pt x="8623845" y="4367873"/>
                </a:cubicBezTo>
                <a:cubicBezTo>
                  <a:pt x="8909939" y="4338575"/>
                  <a:pt x="9195310" y="4303940"/>
                  <a:pt x="9479970" y="4263967"/>
                </a:cubicBezTo>
                <a:cubicBezTo>
                  <a:pt x="9864901" y="4209593"/>
                  <a:pt x="10248014" y="4144879"/>
                  <a:pt x="10629308" y="4069810"/>
                </a:cubicBezTo>
                <a:cubicBezTo>
                  <a:pt x="11090114" y="3978690"/>
                  <a:pt x="11546975" y="3871184"/>
                  <a:pt x="11998498" y="3743816"/>
                </a:cubicBezTo>
                <a:lnTo>
                  <a:pt x="12188952" y="3687715"/>
                </a:lnTo>
                <a:lnTo>
                  <a:pt x="12188952" y="3742439"/>
                </a:lnTo>
                <a:lnTo>
                  <a:pt x="11829257" y="3846853"/>
                </a:lnTo>
                <a:cubicBezTo>
                  <a:pt x="11534769" y="3926550"/>
                  <a:pt x="11238120" y="3997436"/>
                  <a:pt x="10939183" y="4061368"/>
                </a:cubicBezTo>
                <a:cubicBezTo>
                  <a:pt x="10622824" y="4129150"/>
                  <a:pt x="10304941" y="4189147"/>
                  <a:pt x="9985530" y="4241373"/>
                </a:cubicBezTo>
                <a:cubicBezTo>
                  <a:pt x="9720036" y="4284822"/>
                  <a:pt x="9453814" y="4323467"/>
                  <a:pt x="9186882" y="4357320"/>
                </a:cubicBezTo>
                <a:cubicBezTo>
                  <a:pt x="8984197" y="4382894"/>
                  <a:pt x="8781514" y="4406977"/>
                  <a:pt x="8578198" y="4426839"/>
                </a:cubicBezTo>
                <a:cubicBezTo>
                  <a:pt x="8340547" y="4449559"/>
                  <a:pt x="8102644" y="4471034"/>
                  <a:pt x="7864358" y="4488290"/>
                </a:cubicBezTo>
                <a:cubicBezTo>
                  <a:pt x="7554994" y="4510634"/>
                  <a:pt x="7245502" y="4528512"/>
                  <a:pt x="6935502" y="4539684"/>
                </a:cubicBezTo>
                <a:cubicBezTo>
                  <a:pt x="6782917" y="4545147"/>
                  <a:pt x="6630334" y="4548995"/>
                  <a:pt x="6477750" y="4553587"/>
                </a:cubicBezTo>
                <a:cubicBezTo>
                  <a:pt x="6439195" y="4551503"/>
                  <a:pt x="6400529" y="4553128"/>
                  <a:pt x="6362294" y="4558430"/>
                </a:cubicBezTo>
                <a:lnTo>
                  <a:pt x="6057129" y="4558430"/>
                </a:lnTo>
                <a:lnTo>
                  <a:pt x="5977784" y="4553836"/>
                </a:lnTo>
                <a:cubicBezTo>
                  <a:pt x="5740261" y="4541423"/>
                  <a:pt x="5502739" y="4527644"/>
                  <a:pt x="5265087" y="4517587"/>
                </a:cubicBezTo>
                <a:cubicBezTo>
                  <a:pt x="4958267" y="4505171"/>
                  <a:pt x="4651826" y="4484691"/>
                  <a:pt x="4346277" y="4455517"/>
                </a:cubicBezTo>
                <a:cubicBezTo>
                  <a:pt x="4021654" y="4424605"/>
                  <a:pt x="3697795" y="4389970"/>
                  <a:pt x="3373045" y="4356948"/>
                </a:cubicBezTo>
                <a:cubicBezTo>
                  <a:pt x="3035412" y="4322686"/>
                  <a:pt x="2698456" y="4283047"/>
                  <a:pt x="2362173" y="4238021"/>
                </a:cubicBezTo>
                <a:cubicBezTo>
                  <a:pt x="1984692" y="4187868"/>
                  <a:pt x="1608364" y="4130142"/>
                  <a:pt x="1233177" y="4064845"/>
                </a:cubicBezTo>
                <a:cubicBezTo>
                  <a:pt x="842181" y="3996132"/>
                  <a:pt x="453758" y="3917644"/>
                  <a:pt x="68500" y="3825138"/>
                </a:cubicBezTo>
                <a:lnTo>
                  <a:pt x="0" y="3807783"/>
                </a:lnTo>
                <a:lnTo>
                  <a:pt x="0" y="3751294"/>
                </a:lnTo>
                <a:lnTo>
                  <a:pt x="72441" y="3770071"/>
                </a:lnTo>
                <a:cubicBezTo>
                  <a:pt x="247961" y="3812249"/>
                  <a:pt x="424164" y="3851509"/>
                  <a:pt x="600716" y="3888441"/>
                </a:cubicBezTo>
                <a:cubicBezTo>
                  <a:pt x="988279" y="3969255"/>
                  <a:pt x="1378133" y="4038153"/>
                  <a:pt x="1769512" y="4098609"/>
                </a:cubicBezTo>
                <a:cubicBezTo>
                  <a:pt x="2052426" y="4142185"/>
                  <a:pt x="2335725" y="4182282"/>
                  <a:pt x="2613554" y="4215551"/>
                </a:cubicBezTo>
                <a:cubicBezTo>
                  <a:pt x="2605544" y="4218158"/>
                  <a:pt x="2594611" y="4208102"/>
                  <a:pt x="2581134" y="4205620"/>
                </a:cubicBezTo>
                <a:cubicBezTo>
                  <a:pt x="2087178" y="4113668"/>
                  <a:pt x="1597684" y="4002775"/>
                  <a:pt x="1112635" y="3872923"/>
                </a:cubicBezTo>
                <a:cubicBezTo>
                  <a:pt x="880453" y="3810852"/>
                  <a:pt x="649713" y="3744374"/>
                  <a:pt x="420412" y="3673490"/>
                </a:cubicBezTo>
                <a:lnTo>
                  <a:pt x="0" y="3534573"/>
                </a:lnTo>
                <a:close/>
              </a:path>
            </a:pathLst>
          </a:custGeom>
        </p:spPr>
      </p:pic>
    </p:spTree>
    <p:extLst>
      <p:ext uri="{BB962C8B-B14F-4D97-AF65-F5344CB8AC3E}">
        <p14:creationId xmlns:p14="http://schemas.microsoft.com/office/powerpoint/2010/main" val="22108665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49EAA9-64CF-590E-9C98-31D90446B758}"/>
              </a:ext>
            </a:extLst>
          </p:cNvPr>
          <p:cNvSpPr>
            <a:spLocks noGrp="1"/>
          </p:cNvSpPr>
          <p:nvPr>
            <p:ph type="title"/>
          </p:nvPr>
        </p:nvSpPr>
        <p:spPr>
          <a:xfrm>
            <a:off x="1097280" y="286603"/>
            <a:ext cx="10058400" cy="1450757"/>
          </a:xfrm>
        </p:spPr>
        <p:txBody>
          <a:bodyPr>
            <a:normAutofit/>
          </a:bodyPr>
          <a:lstStyle/>
          <a:p>
            <a:r>
              <a:rPr lang="pt-BR"/>
              <a:t>Criação da história do jogo</a:t>
            </a:r>
          </a:p>
        </p:txBody>
      </p:sp>
      <p:graphicFrame>
        <p:nvGraphicFramePr>
          <p:cNvPr id="11" name="Espaço Reservado para Conteúdo 2">
            <a:extLst>
              <a:ext uri="{FF2B5EF4-FFF2-40B4-BE49-F238E27FC236}">
                <a16:creationId xmlns:a16="http://schemas.microsoft.com/office/drawing/2014/main" id="{B8C8E6D9-E653-EACB-AE13-BAE3B6396B6D}"/>
              </a:ext>
            </a:extLst>
          </p:cNvPr>
          <p:cNvGraphicFramePr>
            <a:graphicFrameLocks noGrp="1"/>
          </p:cNvGraphicFramePr>
          <p:nvPr>
            <p:ph idx="1"/>
            <p:extLst>
              <p:ext uri="{D42A27DB-BD31-4B8C-83A1-F6EECF244321}">
                <p14:modId xmlns:p14="http://schemas.microsoft.com/office/powerpoint/2010/main" val="1617601090"/>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5900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00B422-3285-7329-BB14-471BEE728700}"/>
              </a:ext>
            </a:extLst>
          </p:cNvPr>
          <p:cNvSpPr>
            <a:spLocks noGrp="1"/>
          </p:cNvSpPr>
          <p:nvPr>
            <p:ph type="title"/>
          </p:nvPr>
        </p:nvSpPr>
        <p:spPr>
          <a:xfrm>
            <a:off x="1097280" y="286603"/>
            <a:ext cx="10058400" cy="1450757"/>
          </a:xfrm>
        </p:spPr>
        <p:txBody>
          <a:bodyPr>
            <a:normAutofit/>
          </a:bodyPr>
          <a:lstStyle/>
          <a:p>
            <a:r>
              <a:rPr lang="pt-BR">
                <a:ea typeface="+mj-lt"/>
                <a:cs typeface="+mj-lt"/>
              </a:rPr>
              <a:t>Criação de Mecânicas Bases</a:t>
            </a:r>
            <a:endParaRPr lang="pt-BR"/>
          </a:p>
        </p:txBody>
      </p:sp>
      <p:graphicFrame>
        <p:nvGraphicFramePr>
          <p:cNvPr id="7" name="Espaço Reservado para Conteúdo 2">
            <a:extLst>
              <a:ext uri="{FF2B5EF4-FFF2-40B4-BE49-F238E27FC236}">
                <a16:creationId xmlns:a16="http://schemas.microsoft.com/office/drawing/2014/main" id="{880B5F61-8600-9435-7B4E-EF331543E1C2}"/>
              </a:ext>
            </a:extLst>
          </p:cNvPr>
          <p:cNvGraphicFramePr>
            <a:graphicFrameLocks noGrp="1"/>
          </p:cNvGraphicFramePr>
          <p:nvPr>
            <p:ph idx="1"/>
            <p:extLst>
              <p:ext uri="{D42A27DB-BD31-4B8C-83A1-F6EECF244321}">
                <p14:modId xmlns:p14="http://schemas.microsoft.com/office/powerpoint/2010/main" val="1310331572"/>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76677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64B5F8-45CB-C6F8-DF13-D72F74857BB1}"/>
              </a:ext>
            </a:extLst>
          </p:cNvPr>
          <p:cNvSpPr>
            <a:spLocks noGrp="1"/>
          </p:cNvSpPr>
          <p:nvPr>
            <p:ph type="title"/>
          </p:nvPr>
        </p:nvSpPr>
        <p:spPr>
          <a:xfrm>
            <a:off x="1097280" y="286603"/>
            <a:ext cx="10058400" cy="1450757"/>
          </a:xfrm>
        </p:spPr>
        <p:txBody>
          <a:bodyPr>
            <a:normAutofit/>
          </a:bodyPr>
          <a:lstStyle/>
          <a:p>
            <a:r>
              <a:rPr lang="pt-BR"/>
              <a:t>Criação da arte</a:t>
            </a:r>
          </a:p>
        </p:txBody>
      </p:sp>
      <p:sp>
        <p:nvSpPr>
          <p:cNvPr id="3" name="Espaço Reservado para Conteúdo 2">
            <a:extLst>
              <a:ext uri="{FF2B5EF4-FFF2-40B4-BE49-F238E27FC236}">
                <a16:creationId xmlns:a16="http://schemas.microsoft.com/office/drawing/2014/main" id="{BF134F1E-41A7-5423-9127-E4D37C13FAA3}"/>
              </a:ext>
            </a:extLst>
          </p:cNvPr>
          <p:cNvSpPr>
            <a:spLocks noGrp="1"/>
          </p:cNvSpPr>
          <p:nvPr>
            <p:ph idx="1"/>
          </p:nvPr>
        </p:nvSpPr>
        <p:spPr>
          <a:xfrm>
            <a:off x="1097279" y="1845734"/>
            <a:ext cx="6454987" cy="4023360"/>
          </a:xfrm>
        </p:spPr>
        <p:txBody>
          <a:bodyPr vert="horz" lIns="91440" tIns="45720" rIns="91440" bIns="45720" rtlCol="0">
            <a:normAutofit/>
          </a:bodyPr>
          <a:lstStyle/>
          <a:p>
            <a:r>
              <a:rPr lang="pt-BR" sz="1700" b="1">
                <a:ea typeface="+mn-lt"/>
                <a:cs typeface="+mn-lt"/>
              </a:rPr>
              <a:t>Escolha de Referências:</a:t>
            </a:r>
            <a:r>
              <a:rPr lang="pt-BR" sz="1700">
                <a:ea typeface="+mn-lt"/>
                <a:cs typeface="+mn-lt"/>
              </a:rPr>
              <a:t> A estética de pixel </a:t>
            </a:r>
            <a:r>
              <a:rPr lang="pt-BR" sz="1700" err="1">
                <a:ea typeface="+mn-lt"/>
                <a:cs typeface="+mn-lt"/>
              </a:rPr>
              <a:t>art</a:t>
            </a:r>
            <a:r>
              <a:rPr lang="pt-BR" sz="1700">
                <a:ea typeface="+mn-lt"/>
                <a:cs typeface="+mn-lt"/>
              </a:rPr>
              <a:t> foi inspirada por jogos clássicos dos anos 80 e 90, com ênfase em um estilo cyberpunk/sombriamente retrofuturista.</a:t>
            </a:r>
            <a:endParaRPr lang="pt-BR" sz="1700"/>
          </a:p>
          <a:p>
            <a:r>
              <a:rPr lang="pt-BR" sz="1700" b="1">
                <a:ea typeface="+mn-lt"/>
                <a:cs typeface="+mn-lt"/>
              </a:rPr>
              <a:t>Software Utilizado:</a:t>
            </a:r>
            <a:r>
              <a:rPr lang="pt-BR" sz="1700">
                <a:ea typeface="+mn-lt"/>
                <a:cs typeface="+mn-lt"/>
              </a:rPr>
              <a:t> Usamos ferramentas como </a:t>
            </a:r>
            <a:r>
              <a:rPr lang="pt-BR" sz="1700" b="1" err="1">
                <a:ea typeface="+mn-lt"/>
                <a:cs typeface="+mn-lt"/>
              </a:rPr>
              <a:t>Aseprite</a:t>
            </a:r>
            <a:r>
              <a:rPr lang="pt-BR" sz="1700">
                <a:ea typeface="+mn-lt"/>
                <a:cs typeface="+mn-lt"/>
              </a:rPr>
              <a:t> para criar as sprites e o design dos níveis.</a:t>
            </a:r>
            <a:endParaRPr lang="pt-BR" sz="1700"/>
          </a:p>
          <a:p>
            <a:r>
              <a:rPr lang="pt-BR" sz="1700" b="1" err="1">
                <a:ea typeface="+mn-lt"/>
                <a:cs typeface="+mn-lt"/>
              </a:rPr>
              <a:t>Mood</a:t>
            </a:r>
            <a:r>
              <a:rPr lang="pt-BR" sz="1700" b="1">
                <a:ea typeface="+mn-lt"/>
                <a:cs typeface="+mn-lt"/>
              </a:rPr>
              <a:t> Board:</a:t>
            </a:r>
            <a:r>
              <a:rPr lang="pt-BR" sz="1700">
                <a:ea typeface="+mn-lt"/>
                <a:cs typeface="+mn-lt"/>
              </a:rPr>
              <a:t> Referências de fábricas antigas, robôs enferrujados e ambientes escuros, misturando elementos industriais e tecnológicos.</a:t>
            </a:r>
            <a:endParaRPr lang="pt-BR" sz="1700"/>
          </a:p>
          <a:p>
            <a:r>
              <a:rPr lang="pt-BR" sz="1700" b="1">
                <a:ea typeface="+mn-lt"/>
                <a:cs typeface="+mn-lt"/>
              </a:rPr>
              <a:t>Idealização do Personagem:</a:t>
            </a:r>
            <a:r>
              <a:rPr lang="pt-BR" sz="1700">
                <a:ea typeface="+mn-lt"/>
                <a:cs typeface="+mn-lt"/>
              </a:rPr>
              <a:t> Sucata foi criado com um design simples, mas que transmite personalidade, utilizando partes de robôs quebrados e peças de sucata.</a:t>
            </a:r>
            <a:endParaRPr lang="pt-BR" sz="1700"/>
          </a:p>
          <a:p>
            <a:r>
              <a:rPr lang="pt-BR" sz="1700" b="1">
                <a:ea typeface="+mn-lt"/>
                <a:cs typeface="+mn-lt"/>
              </a:rPr>
              <a:t>Processo de Desenvolvimento:</a:t>
            </a:r>
            <a:r>
              <a:rPr lang="pt-BR" sz="1700">
                <a:ea typeface="+mn-lt"/>
                <a:cs typeface="+mn-lt"/>
              </a:rPr>
              <a:t> Algumas ideias iniciais para mecânicas, como armas adicionais, foram descartadas para manter o foco na coleta e construção de recursos.</a:t>
            </a:r>
            <a:endParaRPr lang="pt-BR" sz="1700"/>
          </a:p>
          <a:p>
            <a:endParaRPr lang="pt-BR" sz="1700"/>
          </a:p>
        </p:txBody>
      </p:sp>
      <p:pic>
        <p:nvPicPr>
          <p:cNvPr id="4" name="Imagem 3">
            <a:extLst>
              <a:ext uri="{FF2B5EF4-FFF2-40B4-BE49-F238E27FC236}">
                <a16:creationId xmlns:a16="http://schemas.microsoft.com/office/drawing/2014/main" id="{30667850-482F-DE57-3DBC-35EEDD19FFF6}"/>
              </a:ext>
            </a:extLst>
          </p:cNvPr>
          <p:cNvPicPr>
            <a:picLocks noChangeAspect="1"/>
          </p:cNvPicPr>
          <p:nvPr/>
        </p:nvPicPr>
        <p:blipFill>
          <a:blip r:embed="rId2"/>
          <a:stretch>
            <a:fillRect/>
          </a:stretch>
        </p:blipFill>
        <p:spPr>
          <a:xfrm>
            <a:off x="8020570" y="2920299"/>
            <a:ext cx="3135109" cy="1463050"/>
          </a:xfrm>
          <a:prstGeom prst="rect">
            <a:avLst/>
          </a:prstGeom>
        </p:spPr>
      </p:pic>
    </p:spTree>
    <p:extLst>
      <p:ext uri="{BB962C8B-B14F-4D97-AF65-F5344CB8AC3E}">
        <p14:creationId xmlns:p14="http://schemas.microsoft.com/office/powerpoint/2010/main" val="1241856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1" name="SUCATA DIE - Made with Clipchamp">
            <a:hlinkClick r:id="" action="ppaction://media"/>
            <a:extLst>
              <a:ext uri="{FF2B5EF4-FFF2-40B4-BE49-F238E27FC236}">
                <a16:creationId xmlns:a16="http://schemas.microsoft.com/office/drawing/2014/main" id="{A486B562-07C7-9994-828F-E343F4EB78A6}"/>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644485" y="3248793"/>
            <a:ext cx="5224021" cy="2937258"/>
          </a:xfrm>
          <a:prstGeom prst="rect">
            <a:avLst/>
          </a:prstGeom>
        </p:spPr>
      </p:pic>
      <p:pic>
        <p:nvPicPr>
          <p:cNvPr id="13" name="SUCATA JUMP - Made with Clipchamp">
            <a:hlinkClick r:id="" action="ppaction://media"/>
            <a:extLst>
              <a:ext uri="{FF2B5EF4-FFF2-40B4-BE49-F238E27FC236}">
                <a16:creationId xmlns:a16="http://schemas.microsoft.com/office/drawing/2014/main" id="{1991D5BA-2642-DA2E-F916-64AE90C40887}"/>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685589" y="3246520"/>
            <a:ext cx="5242124" cy="2941801"/>
          </a:xfrm>
          <a:prstGeom prst="rect">
            <a:avLst/>
          </a:prstGeom>
        </p:spPr>
      </p:pic>
      <p:pic>
        <p:nvPicPr>
          <p:cNvPr id="4" name="SUCATA IDLE">
            <a:hlinkClick r:id="" action="ppaction://media"/>
            <a:extLst>
              <a:ext uri="{FF2B5EF4-FFF2-40B4-BE49-F238E27FC236}">
                <a16:creationId xmlns:a16="http://schemas.microsoft.com/office/drawing/2014/main" id="{F8930466-B0C9-581B-45AF-597D7DBFBB46}"/>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6628959" y="147585"/>
            <a:ext cx="5244982" cy="2943408"/>
          </a:xfrm>
          <a:prstGeom prst="rect">
            <a:avLst/>
          </a:prstGeom>
        </p:spPr>
      </p:pic>
      <p:pic>
        <p:nvPicPr>
          <p:cNvPr id="12" name="SUCATA WALK - Made with Clipchamp">
            <a:hlinkClick r:id="" action="ppaction://media"/>
            <a:extLst>
              <a:ext uri="{FF2B5EF4-FFF2-40B4-BE49-F238E27FC236}">
                <a16:creationId xmlns:a16="http://schemas.microsoft.com/office/drawing/2014/main" id="{E2777929-D246-6D52-39A8-508629A42D11}"/>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623883" y="151067"/>
            <a:ext cx="5298331" cy="2976551"/>
          </a:xfrm>
          <a:prstGeom prst="rect">
            <a:avLst/>
          </a:prstGeom>
        </p:spPr>
      </p:pic>
      <p:sp>
        <p:nvSpPr>
          <p:cNvPr id="2" name="Título 1">
            <a:extLst>
              <a:ext uri="{FF2B5EF4-FFF2-40B4-BE49-F238E27FC236}">
                <a16:creationId xmlns:a16="http://schemas.microsoft.com/office/drawing/2014/main" id="{7E9250E4-F243-4B99-231B-1EEDB4D9F5FF}"/>
              </a:ext>
            </a:extLst>
          </p:cNvPr>
          <p:cNvSpPr>
            <a:spLocks noGrp="1"/>
          </p:cNvSpPr>
          <p:nvPr>
            <p:ph type="title" idx="4294967295"/>
          </p:nvPr>
        </p:nvSpPr>
        <p:spPr>
          <a:xfrm>
            <a:off x="5143501" y="2905459"/>
            <a:ext cx="2447090" cy="1058863"/>
          </a:xfrm>
        </p:spPr>
        <p:txBody>
          <a:bodyPr vert="horz" lIns="91440" tIns="45720" rIns="91440" bIns="45720" rtlCol="0" anchor="b">
            <a:normAutofit/>
          </a:bodyPr>
          <a:lstStyle/>
          <a:p>
            <a:r>
              <a:rPr lang="en-US" sz="6000" dirty="0">
                <a:solidFill>
                  <a:srgbClr val="FAE8D3"/>
                </a:solidFill>
                <a:highlight>
                  <a:srgbClr val="574A16"/>
                </a:highlight>
              </a:rPr>
              <a:t>ESPAM</a:t>
            </a:r>
          </a:p>
        </p:txBody>
      </p:sp>
    </p:spTree>
    <p:extLst>
      <p:ext uri="{BB962C8B-B14F-4D97-AF65-F5344CB8AC3E}">
        <p14:creationId xmlns:p14="http://schemas.microsoft.com/office/powerpoint/2010/main" val="255242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11"/>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 fill="hold"/>
                                        <p:tgtEl>
                                          <p:spTgt spid="12"/>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9" fill="hold" display="0">
                  <p:stCondLst>
                    <p:cond delay="indefinite"/>
                  </p:stCondLst>
                </p:cTn>
                <p:tgtEl>
                  <p:spTgt spid="4"/>
                </p:tgtEl>
              </p:cMediaNode>
            </p:video>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video>
              <p:cMediaNode>
                <p:cTn id="25" fill="hold" display="0">
                  <p:stCondLst>
                    <p:cond delay="indefinite"/>
                  </p:stCondLst>
                </p:cTn>
                <p:tgtEl>
                  <p:spTgt spid="11"/>
                </p:tgtEl>
              </p:cMediaNode>
            </p:video>
            <p:seq concurrent="1" nextAc="seek">
              <p:cTn id="26" restart="whenNotActive" fill="hold" evtFilter="cancelBubble" nodeType="interactiveSeq">
                <p:stCondLst>
                  <p:cond evt="onClick" delay="0">
                    <p:tgtEl>
                      <p:spTgt spid="11"/>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1"/>
                                        </p:tgtEl>
                                      </p:cBhvr>
                                    </p:cmd>
                                  </p:childTnLst>
                                </p:cTn>
                              </p:par>
                            </p:childTnLst>
                          </p:cTn>
                        </p:par>
                      </p:childTnLst>
                    </p:cTn>
                  </p:par>
                </p:childTnLst>
              </p:cTn>
              <p:nextCondLst>
                <p:cond evt="onClick" delay="0">
                  <p:tgtEl>
                    <p:spTgt spid="11"/>
                  </p:tgtEl>
                </p:cond>
              </p:nextCondLst>
            </p:seq>
            <p:video>
              <p:cMediaNode>
                <p:cTn id="31" fill="hold" display="0">
                  <p:stCondLst>
                    <p:cond delay="indefinite"/>
                  </p:stCondLst>
                </p:cTn>
                <p:tgtEl>
                  <p:spTgt spid="12"/>
                </p:tgtEl>
              </p:cMediaNode>
            </p:video>
            <p:seq concurrent="1" nextAc="seek">
              <p:cTn id="32" restart="whenNotActive" fill="hold" evtFilter="cancelBubble" nodeType="interactiveSeq">
                <p:stCondLst>
                  <p:cond evt="onClick" delay="0">
                    <p:tgtEl>
                      <p:spTgt spid="12"/>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12"/>
                                        </p:tgtEl>
                                      </p:cBhvr>
                                    </p:cmd>
                                  </p:childTnLst>
                                </p:cTn>
                              </p:par>
                            </p:childTnLst>
                          </p:cTn>
                        </p:par>
                      </p:childTnLst>
                    </p:cTn>
                  </p:par>
                </p:childTnLst>
              </p:cTn>
              <p:nextCondLst>
                <p:cond evt="onClick" delay="0">
                  <p:tgtEl>
                    <p:spTgt spid="12"/>
                  </p:tgtEl>
                </p:cond>
              </p:nextCondLst>
            </p:seq>
            <p:video>
              <p:cMediaNode>
                <p:cTn id="37" fill="hold" display="0">
                  <p:stCondLst>
                    <p:cond delay="indefinite"/>
                  </p:stCondLst>
                </p:cTn>
                <p:tgtEl>
                  <p:spTgt spid="13"/>
                </p:tgtEl>
              </p:cMediaNode>
            </p:video>
            <p:seq concurrent="1" nextAc="seek">
              <p:cTn id="38" restart="whenNotActive" fill="hold" evtFilter="cancelBubble" nodeType="interactiveSeq">
                <p:stCondLst>
                  <p:cond evt="onClick" delay="0">
                    <p:tgtEl>
                      <p:spTgt spid="13"/>
                    </p:tgtEl>
                  </p:cond>
                </p:stCondLst>
                <p:endSync evt="end" delay="0">
                  <p:rtn val="all"/>
                </p:endSync>
                <p:childTnLst>
                  <p:par>
                    <p:cTn id="39" fill="hold">
                      <p:stCondLst>
                        <p:cond delay="0"/>
                      </p:stCondLst>
                      <p:childTnLst>
                        <p:par>
                          <p:cTn id="40" fill="hold">
                            <p:stCondLst>
                              <p:cond delay="0"/>
                            </p:stCondLst>
                            <p:childTnLst>
                              <p:par>
                                <p:cTn id="41" presetID="2" presetClass="mediacall" presetSubtype="0" fill="hold" nodeType="clickEffect">
                                  <p:stCondLst>
                                    <p:cond delay="0"/>
                                  </p:stCondLst>
                                  <p:childTnLst>
                                    <p:cmd type="call" cmd="togglePause">
                                      <p:cBhvr>
                                        <p:cTn id="4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7" name="Rectangle 29">
            <a:extLst>
              <a:ext uri="{FF2B5EF4-FFF2-40B4-BE49-F238E27FC236}">
                <a16:creationId xmlns:a16="http://schemas.microsoft.com/office/drawing/2014/main" id="{8EE6FF38-FA81-4DA6-944F-936D829B66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31">
            <a:extLst>
              <a:ext uri="{FF2B5EF4-FFF2-40B4-BE49-F238E27FC236}">
                <a16:creationId xmlns:a16="http://schemas.microsoft.com/office/drawing/2014/main" id="{C43BD956-5DE0-403B-868A-7ED60109E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7547879"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96A9BD14-4664-2048-E706-342DD8151975}"/>
              </a:ext>
            </a:extLst>
          </p:cNvPr>
          <p:cNvSpPr>
            <a:spLocks noGrp="1"/>
          </p:cNvSpPr>
          <p:nvPr>
            <p:ph type="title"/>
          </p:nvPr>
        </p:nvSpPr>
        <p:spPr>
          <a:xfrm>
            <a:off x="1097280" y="516835"/>
            <a:ext cx="5977937" cy="1666501"/>
          </a:xfrm>
        </p:spPr>
        <p:txBody>
          <a:bodyPr>
            <a:normAutofit/>
          </a:bodyPr>
          <a:lstStyle/>
          <a:p>
            <a:r>
              <a:rPr lang="pt-BR" sz="4000">
                <a:solidFill>
                  <a:srgbClr val="FFFFFF"/>
                </a:solidFill>
              </a:rPr>
              <a:t>Apresentar fluxo de telas</a:t>
            </a:r>
          </a:p>
        </p:txBody>
      </p:sp>
      <p:sp>
        <p:nvSpPr>
          <p:cNvPr id="3" name="Espaço Reservado para Conteúdo 2">
            <a:extLst>
              <a:ext uri="{FF2B5EF4-FFF2-40B4-BE49-F238E27FC236}">
                <a16:creationId xmlns:a16="http://schemas.microsoft.com/office/drawing/2014/main" id="{F20FB2DD-53E8-58B4-705B-63FC5A934DCA}"/>
              </a:ext>
            </a:extLst>
          </p:cNvPr>
          <p:cNvSpPr>
            <a:spLocks noGrp="1"/>
          </p:cNvSpPr>
          <p:nvPr>
            <p:ph idx="1"/>
          </p:nvPr>
        </p:nvSpPr>
        <p:spPr>
          <a:xfrm>
            <a:off x="1097279" y="2236304"/>
            <a:ext cx="5977938" cy="3652667"/>
          </a:xfrm>
        </p:spPr>
        <p:txBody>
          <a:bodyPr vert="horz" lIns="91440" tIns="45720" rIns="91440" bIns="45720" rtlCol="0" anchor="t">
            <a:normAutofit/>
          </a:bodyPr>
          <a:lstStyle/>
          <a:p>
            <a:r>
              <a:rPr lang="pt-BR" sz="1800" b="1" dirty="0">
                <a:solidFill>
                  <a:srgbClr val="FFFFFF"/>
                </a:solidFill>
                <a:ea typeface="+mn-lt"/>
                <a:cs typeface="+mn-lt"/>
              </a:rPr>
              <a:t>Tela Inicial:</a:t>
            </a:r>
            <a:r>
              <a:rPr lang="pt-BR" sz="1800" dirty="0">
                <a:solidFill>
                  <a:srgbClr val="FFFFFF"/>
                </a:solidFill>
                <a:ea typeface="+mn-lt"/>
                <a:cs typeface="+mn-lt"/>
              </a:rPr>
              <a:t> Menu principal com opções de iniciar, continuar, configurações.</a:t>
            </a:r>
            <a:endParaRPr lang="pt-BR" sz="1800" dirty="0">
              <a:solidFill>
                <a:srgbClr val="FFFFFF"/>
              </a:solidFill>
            </a:endParaRPr>
          </a:p>
          <a:p>
            <a:r>
              <a:rPr lang="pt-BR" sz="1800" b="1" dirty="0">
                <a:solidFill>
                  <a:srgbClr val="FFFFFF"/>
                </a:solidFill>
                <a:ea typeface="+mn-lt"/>
                <a:cs typeface="+mn-lt"/>
              </a:rPr>
              <a:t>Tela de Jogo:</a:t>
            </a:r>
            <a:r>
              <a:rPr lang="pt-BR" sz="1800" dirty="0">
                <a:solidFill>
                  <a:srgbClr val="FFFFFF"/>
                </a:solidFill>
                <a:ea typeface="+mn-lt"/>
                <a:cs typeface="+mn-lt"/>
              </a:rPr>
              <a:t> Exibição de áreas de exploração, mostrando o cenário e os recursos coletados.</a:t>
            </a:r>
            <a:endParaRPr lang="pt-BR" sz="1800" dirty="0">
              <a:solidFill>
                <a:srgbClr val="FFFFFF"/>
              </a:solidFill>
            </a:endParaRPr>
          </a:p>
          <a:p>
            <a:r>
              <a:rPr lang="pt-BR" sz="1800" b="1" dirty="0">
                <a:solidFill>
                  <a:srgbClr val="FFFFFF"/>
                </a:solidFill>
                <a:ea typeface="+mn-lt"/>
                <a:cs typeface="+mn-lt"/>
              </a:rPr>
              <a:t>Tela de Missões/Upgrades:</a:t>
            </a:r>
            <a:r>
              <a:rPr lang="pt-BR" sz="1800" dirty="0">
                <a:solidFill>
                  <a:srgbClr val="FFFFFF"/>
                </a:solidFill>
                <a:ea typeface="+mn-lt"/>
                <a:cs typeface="+mn-lt"/>
              </a:rPr>
              <a:t> Interface para escolher as melhorias de habilidades e progresso do jogo.</a:t>
            </a:r>
            <a:endParaRPr lang="pt-BR" sz="1800" dirty="0">
              <a:solidFill>
                <a:srgbClr val="FFFFFF"/>
              </a:solidFill>
            </a:endParaRPr>
          </a:p>
        </p:txBody>
      </p:sp>
      <p:sp>
        <p:nvSpPr>
          <p:cNvPr id="29" name="Rectangle 33">
            <a:extLst>
              <a:ext uri="{FF2B5EF4-FFF2-40B4-BE49-F238E27FC236}">
                <a16:creationId xmlns:a16="http://schemas.microsoft.com/office/drawing/2014/main" id="{943019DE-1A73-4AC3-9882-1ED29AE8E2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 name="Imagem 3">
            <a:extLst>
              <a:ext uri="{FF2B5EF4-FFF2-40B4-BE49-F238E27FC236}">
                <a16:creationId xmlns:a16="http://schemas.microsoft.com/office/drawing/2014/main" id="{6AE35BDE-F38E-1444-0C65-9ED9788A9193}"/>
              </a:ext>
            </a:extLst>
          </p:cNvPr>
          <p:cNvPicPr>
            <a:picLocks noChangeAspect="1"/>
          </p:cNvPicPr>
          <p:nvPr/>
        </p:nvPicPr>
        <p:blipFill>
          <a:blip r:embed="rId2"/>
          <a:srcRect r="4" b="11016"/>
          <a:stretch/>
        </p:blipFill>
        <p:spPr>
          <a:xfrm>
            <a:off x="7766729" y="123685"/>
            <a:ext cx="4214917" cy="2109368"/>
          </a:xfrm>
          <a:prstGeom prst="rect">
            <a:avLst/>
          </a:prstGeom>
        </p:spPr>
      </p:pic>
      <p:sp>
        <p:nvSpPr>
          <p:cNvPr id="31" name="Rectangle 35">
            <a:extLst>
              <a:ext uri="{FF2B5EF4-FFF2-40B4-BE49-F238E27FC236}">
                <a16:creationId xmlns:a16="http://schemas.microsoft.com/office/drawing/2014/main" id="{F6F42E75-EA9C-492E-9BF4-3C368D57A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2361916"/>
            <a:ext cx="464256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A708874B-E1E9-4D5C-3C67-C03BA5C6BDBB}"/>
              </a:ext>
            </a:extLst>
          </p:cNvPr>
          <p:cNvPicPr>
            <a:picLocks noChangeAspect="1"/>
          </p:cNvPicPr>
          <p:nvPr/>
        </p:nvPicPr>
        <p:blipFill>
          <a:blip r:embed="rId3"/>
          <a:srcRect r="-2" b="10689"/>
          <a:stretch/>
        </p:blipFill>
        <p:spPr>
          <a:xfrm>
            <a:off x="7907099" y="2414419"/>
            <a:ext cx="3924150" cy="2039184"/>
          </a:xfrm>
          <a:prstGeom prst="rect">
            <a:avLst/>
          </a:prstGeom>
        </p:spPr>
      </p:pic>
      <p:sp>
        <p:nvSpPr>
          <p:cNvPr id="33" name="Rectangle 37">
            <a:extLst>
              <a:ext uri="{FF2B5EF4-FFF2-40B4-BE49-F238E27FC236}">
                <a16:creationId xmlns:a16="http://schemas.microsoft.com/office/drawing/2014/main" id="{B8694E86-FDCE-4192-8251-A7247AC8D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7894" y="4432072"/>
            <a:ext cx="464256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m 5" descr="Diagrama, Esquemático&#10;&#10;Descrição gerada automaticamente">
            <a:extLst>
              <a:ext uri="{FF2B5EF4-FFF2-40B4-BE49-F238E27FC236}">
                <a16:creationId xmlns:a16="http://schemas.microsoft.com/office/drawing/2014/main" id="{ECE55FFB-7C09-8D50-A407-2C50260B9600}"/>
              </a:ext>
            </a:extLst>
          </p:cNvPr>
          <p:cNvPicPr>
            <a:picLocks noChangeAspect="1"/>
          </p:cNvPicPr>
          <p:nvPr/>
        </p:nvPicPr>
        <p:blipFill>
          <a:blip r:embed="rId4"/>
          <a:srcRect t="2084" r="-4" b="13217"/>
          <a:stretch/>
        </p:blipFill>
        <p:spPr>
          <a:xfrm>
            <a:off x="7767317" y="4624943"/>
            <a:ext cx="4213740" cy="2069265"/>
          </a:xfrm>
          <a:prstGeom prst="rect">
            <a:avLst/>
          </a:prstGeom>
        </p:spPr>
      </p:pic>
    </p:spTree>
    <p:extLst>
      <p:ext uri="{BB962C8B-B14F-4D97-AF65-F5344CB8AC3E}">
        <p14:creationId xmlns:p14="http://schemas.microsoft.com/office/powerpoint/2010/main" val="11553732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7A9F236-ED85-44D3-91B8-E8952AD3F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a:extLst>
              <a:ext uri="{FF2B5EF4-FFF2-40B4-BE49-F238E27FC236}">
                <a16:creationId xmlns:a16="http://schemas.microsoft.com/office/drawing/2014/main" id="{4E89E1FD-9FA0-4E24-89E8-540A0AC2C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388D1F77-20AC-463C-A15D-F38BE42073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F3B3B6C5-748F-437C-AE76-DB11FEA99E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97CEB5D-9BB2-475C-BA8D-AC88BB8C97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CD23609-DA0A-C391-2E55-00C29DCD325D}"/>
              </a:ext>
            </a:extLst>
          </p:cNvPr>
          <p:cNvSpPr>
            <a:spLocks noGrp="1"/>
          </p:cNvSpPr>
          <p:nvPr>
            <p:ph type="title"/>
          </p:nvPr>
        </p:nvSpPr>
        <p:spPr>
          <a:xfrm>
            <a:off x="4380588" y="965199"/>
            <a:ext cx="6766078" cy="4927601"/>
          </a:xfrm>
        </p:spPr>
        <p:txBody>
          <a:bodyPr vert="horz" lIns="91440" tIns="45720" rIns="91440" bIns="45720" rtlCol="0" anchor="ctr">
            <a:normAutofit/>
          </a:bodyPr>
          <a:lstStyle/>
          <a:p>
            <a:r>
              <a:rPr lang="en-US" sz="5400">
                <a:solidFill>
                  <a:schemeClr val="tx1">
                    <a:lumMod val="85000"/>
                    <a:lumOff val="15000"/>
                  </a:schemeClr>
                </a:solidFill>
              </a:rPr>
              <a:t>GAMEPLAY</a:t>
            </a:r>
          </a:p>
        </p:txBody>
      </p:sp>
      <p:cxnSp>
        <p:nvCxnSpPr>
          <p:cNvPr id="17" name="Straight Connector 16">
            <a:extLst>
              <a:ext uri="{FF2B5EF4-FFF2-40B4-BE49-F238E27FC236}">
                <a16:creationId xmlns:a16="http://schemas.microsoft.com/office/drawing/2014/main" id="{BB14AD1F-ADD5-46E7-966F-4C0290232F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9368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ameplay - Made with Clipchamp">
            <a:hlinkClick r:id="" action="ppaction://media"/>
            <a:extLst>
              <a:ext uri="{FF2B5EF4-FFF2-40B4-BE49-F238E27FC236}">
                <a16:creationId xmlns:a16="http://schemas.microsoft.com/office/drawing/2014/main" id="{0B52B718-A654-2DA7-94F4-D41D95C4B28A}"/>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32243" y="905933"/>
            <a:ext cx="8959517" cy="5039728"/>
          </a:xfrm>
          <a:prstGeom prst="rect">
            <a:avLst/>
          </a:prstGeom>
        </p:spPr>
      </p:pic>
    </p:spTree>
    <p:extLst>
      <p:ext uri="{BB962C8B-B14F-4D97-AF65-F5344CB8AC3E}">
        <p14:creationId xmlns:p14="http://schemas.microsoft.com/office/powerpoint/2010/main" val="50188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47A9F236-ED85-44D3-91B8-E8952AD3FE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6" name="Rectangle 25">
            <a:extLst>
              <a:ext uri="{FF2B5EF4-FFF2-40B4-BE49-F238E27FC236}">
                <a16:creationId xmlns:a16="http://schemas.microsoft.com/office/drawing/2014/main" id="{4E89E1FD-9FA0-4E24-89E8-540A0AC2C6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388D1F77-20AC-463C-A15D-F38BE420733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0847CB2-B88C-3C38-CC96-E59E7A3298FA}"/>
              </a:ext>
            </a:extLst>
          </p:cNvPr>
          <p:cNvSpPr>
            <a:spLocks noGrp="1"/>
          </p:cNvSpPr>
          <p:nvPr>
            <p:ph type="title"/>
          </p:nvPr>
        </p:nvSpPr>
        <p:spPr>
          <a:xfrm>
            <a:off x="1097280" y="758952"/>
            <a:ext cx="10058400" cy="3892168"/>
          </a:xfrm>
        </p:spPr>
        <p:txBody>
          <a:bodyPr vert="horz" lIns="91440" tIns="45720" rIns="91440" bIns="45720" rtlCol="0" anchor="b">
            <a:normAutofit/>
          </a:bodyPr>
          <a:lstStyle/>
          <a:p>
            <a:r>
              <a:rPr lang="en-US" sz="8000" dirty="0" err="1">
                <a:solidFill>
                  <a:schemeClr val="tx1">
                    <a:lumMod val="85000"/>
                    <a:lumOff val="15000"/>
                  </a:schemeClr>
                </a:solidFill>
              </a:rPr>
              <a:t>Finalização</a:t>
            </a:r>
          </a:p>
        </p:txBody>
      </p:sp>
      <p:sp>
        <p:nvSpPr>
          <p:cNvPr id="32" name="Rectangle 31">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4" name="Rectangle 33">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0440988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4B0F98-0943-1289-68FE-1356C116886E}"/>
              </a:ext>
            </a:extLst>
          </p:cNvPr>
          <p:cNvSpPr>
            <a:spLocks noGrp="1"/>
          </p:cNvSpPr>
          <p:nvPr>
            <p:ph type="title"/>
          </p:nvPr>
        </p:nvSpPr>
        <p:spPr/>
        <p:txBody>
          <a:bodyPr/>
          <a:lstStyle/>
          <a:p>
            <a:r>
              <a:rPr lang="pt-BR" dirty="0">
                <a:ea typeface="+mj-lt"/>
                <a:cs typeface="+mj-lt"/>
              </a:rPr>
              <a:t>Agradecimentos</a:t>
            </a:r>
            <a:endParaRPr lang="pt-BR" dirty="0"/>
          </a:p>
        </p:txBody>
      </p:sp>
      <p:sp>
        <p:nvSpPr>
          <p:cNvPr id="3" name="Espaço Reservado para Conteúdo 2">
            <a:extLst>
              <a:ext uri="{FF2B5EF4-FFF2-40B4-BE49-F238E27FC236}">
                <a16:creationId xmlns:a16="http://schemas.microsoft.com/office/drawing/2014/main" id="{40E81983-59A5-058E-9A77-4B6EEAA7D7B8}"/>
              </a:ext>
            </a:extLst>
          </p:cNvPr>
          <p:cNvSpPr>
            <a:spLocks noGrp="1"/>
          </p:cNvSpPr>
          <p:nvPr>
            <p:ph idx="1"/>
          </p:nvPr>
        </p:nvSpPr>
        <p:spPr/>
        <p:txBody>
          <a:bodyPr vert="horz" lIns="91440" tIns="45720" rIns="91440" bIns="45720" rtlCol="0" anchor="t">
            <a:normAutofit lnSpcReduction="10000"/>
          </a:bodyPr>
          <a:lstStyle/>
          <a:p>
            <a:r>
              <a:rPr lang="pt-BR" dirty="0">
                <a:ea typeface="+mn-lt"/>
                <a:cs typeface="+mn-lt"/>
              </a:rPr>
              <a:t>Gostaria de expressar minha gratidão às pessoas e instituições que foram fundamentais na criação e desenvolvimento de </a:t>
            </a:r>
            <a:r>
              <a:rPr lang="pt-BR" i="1" dirty="0">
                <a:ea typeface="+mn-lt"/>
                <a:cs typeface="+mn-lt"/>
              </a:rPr>
              <a:t>Sucata</a:t>
            </a:r>
            <a:r>
              <a:rPr lang="pt-BR" dirty="0">
                <a:ea typeface="+mn-lt"/>
                <a:cs typeface="+mn-lt"/>
              </a:rPr>
              <a:t>:</a:t>
            </a:r>
            <a:endParaRPr lang="pt-BR" dirty="0"/>
          </a:p>
          <a:p>
            <a:r>
              <a:rPr lang="pt-BR" b="1" dirty="0">
                <a:ea typeface="+mn-lt"/>
                <a:cs typeface="+mn-lt"/>
              </a:rPr>
              <a:t>Guilherme </a:t>
            </a:r>
            <a:r>
              <a:rPr lang="pt-BR" b="1" dirty="0" err="1">
                <a:ea typeface="+mn-lt"/>
                <a:cs typeface="+mn-lt"/>
              </a:rPr>
              <a:t>Marquez</a:t>
            </a:r>
            <a:r>
              <a:rPr lang="pt-BR" b="1" dirty="0">
                <a:ea typeface="+mn-lt"/>
                <a:cs typeface="+mn-lt"/>
              </a:rPr>
              <a:t> da Silva, Carlos Eduardo da Silva, Gabriel de Paiva Barbosa e Daniel Vieira Silva: </a:t>
            </a:r>
            <a:r>
              <a:rPr lang="pt-BR" dirty="0">
                <a:ea typeface="+mn-lt"/>
                <a:cs typeface="+mn-lt"/>
              </a:rPr>
              <a:t>Meus colegas da equipe TJ02, com quem tive a honra de trabalhar no Game Jam. Juntos, demos vida ao conceito inicial de </a:t>
            </a:r>
            <a:r>
              <a:rPr lang="pt-BR" i="1" dirty="0">
                <a:ea typeface="+mn-lt"/>
                <a:cs typeface="+mn-lt"/>
              </a:rPr>
              <a:t>Sucata</a:t>
            </a:r>
            <a:r>
              <a:rPr lang="pt-BR" dirty="0">
                <a:ea typeface="+mn-lt"/>
                <a:cs typeface="+mn-lt"/>
              </a:rPr>
              <a:t>.</a:t>
            </a:r>
          </a:p>
          <a:p>
            <a:r>
              <a:rPr lang="pt-BR" b="1" dirty="0" err="1">
                <a:ea typeface="+mn-lt"/>
                <a:cs typeface="+mn-lt"/>
              </a:rPr>
              <a:t>Keyllen</a:t>
            </a:r>
            <a:r>
              <a:rPr lang="pt-BR" b="1" dirty="0">
                <a:ea typeface="+mn-lt"/>
                <a:cs typeface="+mn-lt"/>
              </a:rPr>
              <a:t> </a:t>
            </a:r>
            <a:r>
              <a:rPr lang="pt-BR" b="1" dirty="0" err="1">
                <a:ea typeface="+mn-lt"/>
                <a:cs typeface="+mn-lt"/>
              </a:rPr>
              <a:t>Yazmin</a:t>
            </a:r>
            <a:r>
              <a:rPr lang="pt-BR" b="1" dirty="0">
                <a:ea typeface="+mn-lt"/>
                <a:cs typeface="+mn-lt"/>
              </a:rPr>
              <a:t> Nieto Bedoya: </a:t>
            </a:r>
            <a:r>
              <a:rPr lang="pt-BR" dirty="0">
                <a:ea typeface="+mn-lt"/>
                <a:cs typeface="+mn-lt"/>
              </a:rPr>
              <a:t>Minha melhor amiga, que sempre esteve ao meu lado, oferecendo apoio e motivação em todos os momentos.</a:t>
            </a:r>
          </a:p>
          <a:p>
            <a:r>
              <a:rPr lang="pt-BR" b="1" dirty="0">
                <a:ea typeface="+mn-lt"/>
                <a:cs typeface="+mn-lt"/>
              </a:rPr>
              <a:t>SENAC Lapa Tito: </a:t>
            </a:r>
            <a:r>
              <a:rPr lang="pt-BR" dirty="0">
                <a:ea typeface="+mn-lt"/>
                <a:cs typeface="+mn-lt"/>
              </a:rPr>
              <a:t>Pela oportunidade de aprender e crescer, além de proporcionar o ambiente e os recursos necessários para transformar </a:t>
            </a:r>
            <a:r>
              <a:rPr lang="pt-BR" i="1" dirty="0">
                <a:ea typeface="+mn-lt"/>
                <a:cs typeface="+mn-lt"/>
              </a:rPr>
              <a:t>Sucata</a:t>
            </a:r>
            <a:r>
              <a:rPr lang="pt-BR" dirty="0">
                <a:ea typeface="+mn-lt"/>
                <a:cs typeface="+mn-lt"/>
              </a:rPr>
              <a:t> em realidade.</a:t>
            </a:r>
          </a:p>
          <a:p>
            <a:r>
              <a:rPr lang="pt-BR" b="1" dirty="0">
                <a:ea typeface="Calibri" panose="020F0502020204030204"/>
                <a:cs typeface="Calibri" panose="020F0502020204030204"/>
              </a:rPr>
              <a:t>Meus Professores Levi e Fabio</a:t>
            </a:r>
            <a:r>
              <a:rPr lang="pt-BR" dirty="0">
                <a:ea typeface="Calibri" panose="020F0502020204030204"/>
                <a:cs typeface="Calibri" panose="020F0502020204030204"/>
              </a:rPr>
              <a:t> que me orientaram durante essa jornada, meu mais profundo agradecimento. Obrigado por acreditarem em mim, me apoiarem e me ajudarem a transformar </a:t>
            </a:r>
            <a:r>
              <a:rPr lang="pt-BR" i="1" dirty="0">
                <a:ea typeface="Calibri" panose="020F0502020204030204"/>
                <a:cs typeface="Calibri" panose="020F0502020204030204"/>
              </a:rPr>
              <a:t>Sucata</a:t>
            </a:r>
            <a:r>
              <a:rPr lang="pt-BR" dirty="0">
                <a:ea typeface="Calibri" panose="020F0502020204030204"/>
                <a:cs typeface="Calibri" panose="020F0502020204030204"/>
              </a:rPr>
              <a:t> em um projeto que reflete tudo o que aprendi.</a:t>
            </a:r>
            <a:endParaRPr lang="pt-BR" dirty="0">
              <a:solidFill>
                <a:srgbClr val="000000"/>
              </a:solidFill>
              <a:ea typeface="Calibri" panose="020F0502020204030204"/>
              <a:cs typeface="Calibri" panose="020F0502020204030204"/>
            </a:endParaRPr>
          </a:p>
          <a:p>
            <a:endParaRPr lang="pt-BR" b="1" dirty="0">
              <a:ea typeface="Calibri" panose="020F0502020204030204"/>
              <a:cs typeface="Calibri" panose="020F0502020204030204"/>
            </a:endParaRPr>
          </a:p>
          <a:p>
            <a:pPr>
              <a:buChar char="-"/>
            </a:pPr>
            <a:endParaRPr lang="pt-BR" dirty="0">
              <a:ea typeface="Calibri" panose="020F0502020204030204"/>
              <a:cs typeface="Calibri" panose="020F0502020204030204"/>
            </a:endParaRPr>
          </a:p>
        </p:txBody>
      </p:sp>
    </p:spTree>
    <p:extLst>
      <p:ext uri="{BB962C8B-B14F-4D97-AF65-F5344CB8AC3E}">
        <p14:creationId xmlns:p14="http://schemas.microsoft.com/office/powerpoint/2010/main" val="38343743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8">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Rectangle 10">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Rectangle 12">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4">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16">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SUCATA CUTSCENE START">
            <a:hlinkClick r:id="" action="ppaction://media"/>
            <a:extLst>
              <a:ext uri="{FF2B5EF4-FFF2-40B4-BE49-F238E27FC236}">
                <a16:creationId xmlns:a16="http://schemas.microsoft.com/office/drawing/2014/main" id="{22A3BC78-9AA3-23D8-3200-772CE8016A3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632244" y="905933"/>
            <a:ext cx="8959516" cy="5039728"/>
          </a:xfrm>
          <a:prstGeom prst="rect">
            <a:avLst/>
          </a:prstGeom>
        </p:spPr>
      </p:pic>
    </p:spTree>
    <p:extLst>
      <p:ext uri="{BB962C8B-B14F-4D97-AF65-F5344CB8AC3E}">
        <p14:creationId xmlns:p14="http://schemas.microsoft.com/office/powerpoint/2010/main" val="3986248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D10A9C7-644B-6114-9892-3DE311157EFB}"/>
              </a:ext>
            </a:extLst>
          </p:cNvPr>
          <p:cNvSpPr>
            <a:spLocks noGrp="1"/>
          </p:cNvSpPr>
          <p:nvPr>
            <p:ph type="title"/>
          </p:nvPr>
        </p:nvSpPr>
        <p:spPr>
          <a:xfrm>
            <a:off x="838200" y="379502"/>
            <a:ext cx="10515600" cy="1325563"/>
          </a:xfrm>
        </p:spPr>
        <p:txBody>
          <a:bodyPr/>
          <a:lstStyle/>
          <a:p>
            <a:r>
              <a:rPr lang="pt-BR"/>
              <a:t>Explicação da temática</a:t>
            </a:r>
          </a:p>
        </p:txBody>
      </p:sp>
      <p:sp>
        <p:nvSpPr>
          <p:cNvPr id="3" name="Espaço Reservado para Conteúdo 2">
            <a:extLst>
              <a:ext uri="{FF2B5EF4-FFF2-40B4-BE49-F238E27FC236}">
                <a16:creationId xmlns:a16="http://schemas.microsoft.com/office/drawing/2014/main" id="{08AB604B-B325-19E1-82C3-AAE06E7F9DFF}"/>
              </a:ext>
            </a:extLst>
          </p:cNvPr>
          <p:cNvSpPr>
            <a:spLocks noGrp="1"/>
          </p:cNvSpPr>
          <p:nvPr>
            <p:ph idx="1"/>
          </p:nvPr>
        </p:nvSpPr>
        <p:spPr/>
        <p:txBody>
          <a:bodyPr vert="horz" lIns="91440" tIns="45720" rIns="91440" bIns="45720" rtlCol="0" anchor="t">
            <a:normAutofit/>
          </a:bodyPr>
          <a:lstStyle/>
          <a:p>
            <a:pPr>
              <a:buNone/>
            </a:pPr>
            <a:r>
              <a:rPr lang="pt-BR" b="1" dirty="0">
                <a:ea typeface="+mn-lt"/>
                <a:cs typeface="+mn-lt"/>
              </a:rPr>
              <a:t>SUCATA</a:t>
            </a:r>
            <a:r>
              <a:rPr lang="pt-BR" dirty="0">
                <a:ea typeface="+mn-lt"/>
                <a:cs typeface="+mn-lt"/>
              </a:rPr>
              <a:t> é um jogo de plataforma 2D ambientado em um mundo onde robôs são fabricados em massa por fábricas automatizadas. Um erro na produção leva ao nascimento de um robô, "SUCATA", que desenvolve consciência após um curto-circuito - Esse despertar leva o protagonista a questionar a sua existência e as condições opressivas em que vive. Ele descobre que a fábrica onde foi criado é uma prisão para robôs, e que sua produção tem planos de dominação mundial. Assim, ele embarca em uma missão para destruir a fábrica, libertar outros robôs e evitar a expansão da opressão.</a:t>
            </a:r>
          </a:p>
          <a:p>
            <a:pPr marL="0" indent="0">
              <a:buNone/>
            </a:pPr>
            <a:endParaRPr lang="pt-BR"/>
          </a:p>
        </p:txBody>
      </p:sp>
    </p:spTree>
    <p:extLst>
      <p:ext uri="{BB962C8B-B14F-4D97-AF65-F5344CB8AC3E}">
        <p14:creationId xmlns:p14="http://schemas.microsoft.com/office/powerpoint/2010/main" val="3132777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B1DCA2B2-FBAF-CD2C-554A-FC0C143C813C}"/>
              </a:ext>
            </a:extLst>
          </p:cNvPr>
          <p:cNvSpPr>
            <a:spLocks noGrp="1"/>
          </p:cNvSpPr>
          <p:nvPr>
            <p:ph type="title"/>
          </p:nvPr>
        </p:nvSpPr>
        <p:spPr>
          <a:xfrm>
            <a:off x="492370" y="605896"/>
            <a:ext cx="3084844" cy="5646208"/>
          </a:xfrm>
        </p:spPr>
        <p:txBody>
          <a:bodyPr anchor="ctr">
            <a:normAutofit/>
          </a:bodyPr>
          <a:lstStyle/>
          <a:p>
            <a:r>
              <a:rPr lang="pt-BR" sz="3600">
                <a:solidFill>
                  <a:srgbClr val="FFFFFF"/>
                </a:solidFill>
                <a:ea typeface="+mj-lt"/>
                <a:cs typeface="+mj-lt"/>
              </a:rPr>
              <a:t>O origem do jogo</a:t>
            </a:r>
          </a:p>
        </p:txBody>
      </p:sp>
      <p:sp>
        <p:nvSpPr>
          <p:cNvPr id="42" name="Rectangle 41">
            <a:extLst>
              <a:ext uri="{FF2B5EF4-FFF2-40B4-BE49-F238E27FC236}">
                <a16:creationId xmlns:a16="http://schemas.microsoft.com/office/drawing/2014/main" id="{054B3F04-9EAC-45C0-B3CE-0387EEA10A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Espaço Reservado para Conteúdo 2">
            <a:extLst>
              <a:ext uri="{FF2B5EF4-FFF2-40B4-BE49-F238E27FC236}">
                <a16:creationId xmlns:a16="http://schemas.microsoft.com/office/drawing/2014/main" id="{1BB3C7DB-DDE0-7C53-AC1B-1F58A29E7E92}"/>
              </a:ext>
            </a:extLst>
          </p:cNvPr>
          <p:cNvSpPr>
            <a:spLocks noGrp="1"/>
          </p:cNvSpPr>
          <p:nvPr>
            <p:ph idx="1"/>
          </p:nvPr>
        </p:nvSpPr>
        <p:spPr>
          <a:xfrm>
            <a:off x="4742016" y="605896"/>
            <a:ext cx="6413663" cy="5646208"/>
          </a:xfrm>
        </p:spPr>
        <p:txBody>
          <a:bodyPr vert="horz" lIns="91440" tIns="45720" rIns="91440" bIns="45720" rtlCol="0" anchor="ctr">
            <a:normAutofit/>
          </a:bodyPr>
          <a:lstStyle/>
          <a:p>
            <a:r>
              <a:rPr lang="pt-BR" sz="1700" b="1" dirty="0">
                <a:ea typeface="+mn-lt"/>
                <a:cs typeface="+mn-lt"/>
              </a:rPr>
              <a:t>Contexto Inicial</a:t>
            </a:r>
            <a:r>
              <a:rPr lang="pt-BR" sz="1700" dirty="0">
                <a:ea typeface="+mn-lt"/>
                <a:cs typeface="+mn-lt"/>
              </a:rPr>
              <a:t>:</a:t>
            </a:r>
            <a:br>
              <a:rPr lang="pt-BR" sz="1700" dirty="0">
                <a:ea typeface="+mn-lt"/>
                <a:cs typeface="+mn-lt"/>
              </a:rPr>
            </a:br>
            <a:r>
              <a:rPr lang="pt-BR" sz="1700" i="1" dirty="0">
                <a:ea typeface="+mn-lt"/>
                <a:cs typeface="+mn-lt"/>
              </a:rPr>
              <a:t>A </a:t>
            </a:r>
            <a:r>
              <a:rPr lang="pt-BR" sz="1700" i="1" dirty="0" err="1">
                <a:ea typeface="+mn-lt"/>
                <a:cs typeface="+mn-lt"/>
              </a:rPr>
              <a:t>idea</a:t>
            </a:r>
            <a:r>
              <a:rPr lang="pt-BR" sz="1700" i="1" dirty="0">
                <a:ea typeface="+mn-lt"/>
                <a:cs typeface="+mn-lt"/>
              </a:rPr>
              <a:t> </a:t>
            </a:r>
            <a:r>
              <a:rPr lang="pt-BR" sz="1700" dirty="0">
                <a:ea typeface="+mn-lt"/>
                <a:cs typeface="+mn-lt"/>
              </a:rPr>
              <a:t>começou como um projeto no SENAC, onde o desafio era criar um jogo de plataforma inspirado atendendo a um gênero específico.</a:t>
            </a:r>
            <a:endParaRPr lang="pt-BR" sz="1700" dirty="0"/>
          </a:p>
          <a:p>
            <a:r>
              <a:rPr lang="pt-BR" sz="1700" b="1" dirty="0" err="1">
                <a:ea typeface="+mn-lt"/>
                <a:cs typeface="+mn-lt"/>
              </a:rPr>
              <a:t>GameJam</a:t>
            </a:r>
            <a:r>
              <a:rPr lang="pt-BR" sz="1700" b="1" dirty="0">
                <a:ea typeface="+mn-lt"/>
                <a:cs typeface="+mn-lt"/>
              </a:rPr>
              <a:t> </a:t>
            </a:r>
            <a:r>
              <a:rPr lang="pt-BR" sz="1700" b="1" dirty="0" err="1">
                <a:ea typeface="+mn-lt"/>
                <a:cs typeface="+mn-lt"/>
              </a:rPr>
              <a:t>Contribução</a:t>
            </a:r>
            <a:r>
              <a:rPr lang="pt-BR" sz="1700" dirty="0">
                <a:ea typeface="+mn-lt"/>
                <a:cs typeface="+mn-lt"/>
              </a:rPr>
              <a:t>:</a:t>
            </a:r>
            <a:br>
              <a:rPr lang="pt-BR" sz="1700" dirty="0">
                <a:ea typeface="+mn-lt"/>
                <a:cs typeface="+mn-lt"/>
              </a:rPr>
            </a:br>
            <a:r>
              <a:rPr lang="pt-BR" sz="1700" dirty="0">
                <a:ea typeface="+mn-lt"/>
                <a:cs typeface="+mn-lt"/>
              </a:rPr>
              <a:t>Durante a Game Jam, a temática de liberdade e criação expandiu a ideia, inspirando o conceito e a direção artística do jogo.</a:t>
            </a:r>
            <a:br>
              <a:rPr lang="pt-BR" sz="1700" dirty="0">
                <a:ea typeface="+mn-lt"/>
                <a:cs typeface="+mn-lt"/>
              </a:rPr>
            </a:br>
            <a:r>
              <a:rPr lang="pt-BR" sz="1700" dirty="0">
                <a:ea typeface="+mn-lt"/>
                <a:cs typeface="+mn-lt"/>
              </a:rPr>
              <a:t>O desenvolvimento inicial de </a:t>
            </a:r>
            <a:r>
              <a:rPr lang="pt-BR" sz="1700" i="1" dirty="0">
                <a:ea typeface="+mn-lt"/>
                <a:cs typeface="+mn-lt"/>
              </a:rPr>
              <a:t>Sucata</a:t>
            </a:r>
            <a:r>
              <a:rPr lang="pt-BR" sz="1700" dirty="0">
                <a:ea typeface="+mn-lt"/>
                <a:cs typeface="+mn-lt"/>
              </a:rPr>
              <a:t> foi marcado pela colaboração intensa com os colegas da equipe TJ02 durante o projeto na SENAC e na Game Jam. A troca de ideias e o trabalho em conjunto foram essenciais para dar vida aos conceitos básicos do jogo.</a:t>
            </a:r>
          </a:p>
          <a:p>
            <a:r>
              <a:rPr lang="pt-BR" sz="1700" b="1" dirty="0">
                <a:ea typeface="+mn-lt"/>
                <a:cs typeface="+mn-lt"/>
              </a:rPr>
              <a:t>Referências Conceituais</a:t>
            </a:r>
            <a:r>
              <a:rPr lang="pt-BR" sz="1700" dirty="0">
                <a:ea typeface="+mn-lt"/>
                <a:cs typeface="+mn-lt"/>
              </a:rPr>
              <a:t>:</a:t>
            </a:r>
            <a:br>
              <a:rPr lang="pt-BR" sz="1700" dirty="0">
                <a:ea typeface="+mn-lt"/>
                <a:cs typeface="+mn-lt"/>
              </a:rPr>
            </a:br>
            <a:r>
              <a:rPr lang="pt-BR" sz="1700" i="1" dirty="0">
                <a:ea typeface="+mn-lt"/>
                <a:cs typeface="+mn-lt"/>
              </a:rPr>
              <a:t>Super Mario, Matrix</a:t>
            </a:r>
            <a:r>
              <a:rPr lang="pt-BR" sz="1700" dirty="0">
                <a:ea typeface="+mn-lt"/>
                <a:cs typeface="+mn-lt"/>
              </a:rPr>
              <a:t>, </a:t>
            </a:r>
            <a:r>
              <a:rPr lang="pt-BR" sz="1700" i="1" dirty="0">
                <a:ea typeface="+mn-lt"/>
                <a:cs typeface="+mn-lt"/>
              </a:rPr>
              <a:t>Black </a:t>
            </a:r>
            <a:r>
              <a:rPr lang="pt-BR" sz="1700" i="1" dirty="0" err="1">
                <a:ea typeface="+mn-lt"/>
                <a:cs typeface="+mn-lt"/>
              </a:rPr>
              <a:t>Mirror</a:t>
            </a:r>
            <a:r>
              <a:rPr lang="pt-BR" sz="1700" dirty="0">
                <a:ea typeface="+mn-lt"/>
                <a:cs typeface="+mn-lt"/>
              </a:rPr>
              <a:t>, </a:t>
            </a:r>
            <a:r>
              <a:rPr lang="pt-BR" sz="1700" i="1" dirty="0">
                <a:ea typeface="+mn-lt"/>
                <a:cs typeface="+mn-lt"/>
              </a:rPr>
              <a:t>Love, Death &amp; </a:t>
            </a:r>
            <a:r>
              <a:rPr lang="pt-BR" sz="1700" i="1" dirty="0" err="1">
                <a:ea typeface="+mn-lt"/>
                <a:cs typeface="+mn-lt"/>
              </a:rPr>
              <a:t>Robots</a:t>
            </a:r>
            <a:r>
              <a:rPr lang="pt-BR" sz="1700" dirty="0">
                <a:ea typeface="+mn-lt"/>
                <a:cs typeface="+mn-lt"/>
              </a:rPr>
              <a:t> influenciaram a narrativa e os temas do jogo, especialmente a busca por liberdade.</a:t>
            </a:r>
            <a:endParaRPr lang="pt-BR" sz="1700" dirty="0">
              <a:ea typeface="Calibri" panose="020F0502020204030204"/>
              <a:cs typeface="Calibri" panose="020F0502020204030204"/>
            </a:endParaRPr>
          </a:p>
          <a:p>
            <a:r>
              <a:rPr lang="pt-BR" sz="1700" b="1" dirty="0">
                <a:ea typeface="+mn-lt"/>
                <a:cs typeface="+mn-lt"/>
              </a:rPr>
              <a:t>Referências Visuais e Mecânicas</a:t>
            </a:r>
            <a:r>
              <a:rPr lang="pt-BR" sz="1700" dirty="0">
                <a:ea typeface="+mn-lt"/>
                <a:cs typeface="+mn-lt"/>
              </a:rPr>
              <a:t>:</a:t>
            </a:r>
            <a:br>
              <a:rPr lang="pt-BR" sz="1700" dirty="0">
                <a:ea typeface="+mn-lt"/>
                <a:cs typeface="+mn-lt"/>
              </a:rPr>
            </a:br>
            <a:r>
              <a:rPr lang="pt-BR" sz="1700" dirty="0">
                <a:ea typeface="+mn-lt"/>
                <a:cs typeface="+mn-lt"/>
              </a:rPr>
              <a:t>Destaque </a:t>
            </a:r>
            <a:r>
              <a:rPr lang="pt-BR" sz="1700" i="1" dirty="0">
                <a:ea typeface="+mn-lt"/>
                <a:cs typeface="+mn-lt"/>
              </a:rPr>
              <a:t>Portal</a:t>
            </a:r>
            <a:r>
              <a:rPr lang="pt-BR" sz="1700" dirty="0">
                <a:ea typeface="+mn-lt"/>
                <a:cs typeface="+mn-lt"/>
              </a:rPr>
              <a:t> (jogabilidade criativa e puzzles), </a:t>
            </a:r>
            <a:r>
              <a:rPr lang="pt-BR" sz="1700" i="1" dirty="0" err="1">
                <a:ea typeface="+mn-lt"/>
                <a:cs typeface="+mn-lt"/>
              </a:rPr>
              <a:t>Picopark</a:t>
            </a:r>
            <a:r>
              <a:rPr lang="pt-BR" sz="1700" dirty="0">
                <a:ea typeface="+mn-lt"/>
                <a:cs typeface="+mn-lt"/>
              </a:rPr>
              <a:t> (colaboração e simplicidade), e </a:t>
            </a:r>
            <a:r>
              <a:rPr lang="pt-BR" sz="1700" i="1" dirty="0">
                <a:ea typeface="+mn-lt"/>
                <a:cs typeface="+mn-lt"/>
              </a:rPr>
              <a:t>WALL-E</a:t>
            </a:r>
            <a:r>
              <a:rPr lang="pt-BR" sz="1700" dirty="0">
                <a:ea typeface="+mn-lt"/>
                <a:cs typeface="+mn-lt"/>
              </a:rPr>
              <a:t> (sensibilidade e ambientação em um mundo de sucata).</a:t>
            </a:r>
            <a:endParaRPr lang="pt-BR" sz="1700" dirty="0">
              <a:ea typeface="Calibri"/>
              <a:cs typeface="Calibri"/>
            </a:endParaRPr>
          </a:p>
          <a:p>
            <a:endParaRPr lang="pt-BR" sz="1700">
              <a:ea typeface="Calibri"/>
              <a:cs typeface="Calibri"/>
            </a:endParaRPr>
          </a:p>
        </p:txBody>
      </p:sp>
      <p:pic>
        <p:nvPicPr>
          <p:cNvPr id="4" name="Imagem 3" descr="Fundo preto com letras brancas&#10;&#10;Descrição gerada automaticamente">
            <a:extLst>
              <a:ext uri="{FF2B5EF4-FFF2-40B4-BE49-F238E27FC236}">
                <a16:creationId xmlns:a16="http://schemas.microsoft.com/office/drawing/2014/main" id="{CF2972AE-B6C0-ECA4-2C51-9B47ACA2E3E3}"/>
              </a:ext>
            </a:extLst>
          </p:cNvPr>
          <p:cNvPicPr>
            <a:picLocks noChangeAspect="1"/>
          </p:cNvPicPr>
          <p:nvPr/>
        </p:nvPicPr>
        <p:blipFill>
          <a:blip r:embed="rId2"/>
          <a:stretch>
            <a:fillRect/>
          </a:stretch>
        </p:blipFill>
        <p:spPr>
          <a:xfrm>
            <a:off x="-4012" y="3424989"/>
            <a:ext cx="1752601" cy="1782679"/>
          </a:xfrm>
          <a:prstGeom prst="rect">
            <a:avLst/>
          </a:prstGeom>
        </p:spPr>
      </p:pic>
    </p:spTree>
    <p:extLst>
      <p:ext uri="{BB962C8B-B14F-4D97-AF65-F5344CB8AC3E}">
        <p14:creationId xmlns:p14="http://schemas.microsoft.com/office/powerpoint/2010/main" val="1238652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71C931-2ECF-1E5B-D3DF-3494A86246B0}"/>
              </a:ext>
            </a:extLst>
          </p:cNvPr>
          <p:cNvSpPr>
            <a:spLocks noGrp="1"/>
          </p:cNvSpPr>
          <p:nvPr>
            <p:ph type="title"/>
          </p:nvPr>
        </p:nvSpPr>
        <p:spPr/>
        <p:txBody>
          <a:bodyPr/>
          <a:lstStyle/>
          <a:p>
            <a:r>
              <a:rPr lang="pt-BR" dirty="0"/>
              <a:t>Jogo escolhido</a:t>
            </a:r>
          </a:p>
        </p:txBody>
      </p:sp>
      <p:sp>
        <p:nvSpPr>
          <p:cNvPr id="3" name="Espaço Reservado para Conteúdo 2">
            <a:extLst>
              <a:ext uri="{FF2B5EF4-FFF2-40B4-BE49-F238E27FC236}">
                <a16:creationId xmlns:a16="http://schemas.microsoft.com/office/drawing/2014/main" id="{DECDEE39-C682-2F74-2EFD-94FB82BE1F06}"/>
              </a:ext>
            </a:extLst>
          </p:cNvPr>
          <p:cNvSpPr>
            <a:spLocks noGrp="1"/>
          </p:cNvSpPr>
          <p:nvPr>
            <p:ph idx="1"/>
          </p:nvPr>
        </p:nvSpPr>
        <p:spPr/>
        <p:txBody>
          <a:bodyPr vert="horz" lIns="91440" tIns="45720" rIns="91440" bIns="45720" rtlCol="0" anchor="t">
            <a:normAutofit/>
          </a:bodyPr>
          <a:lstStyle/>
          <a:p>
            <a:r>
              <a:rPr lang="pt-BR" sz="2200" b="1" dirty="0">
                <a:ea typeface="+mn-lt"/>
                <a:cs typeface="+mn-lt"/>
              </a:rPr>
              <a:t>Gênero:</a:t>
            </a:r>
            <a:r>
              <a:rPr lang="pt-BR" sz="2200" dirty="0">
                <a:ea typeface="+mn-lt"/>
                <a:cs typeface="+mn-lt"/>
              </a:rPr>
              <a:t> Plataforma 2D, Ação, Aventura.</a:t>
            </a:r>
            <a:endParaRPr lang="pt-BR" sz="2200">
              <a:solidFill>
                <a:srgbClr val="000000"/>
              </a:solidFill>
              <a:ea typeface="Calibri"/>
              <a:cs typeface="Calibri"/>
            </a:endParaRPr>
          </a:p>
          <a:p>
            <a:r>
              <a:rPr lang="pt-BR" sz="2200" b="1" dirty="0">
                <a:ea typeface="+mn-lt"/>
                <a:cs typeface="+mn-lt"/>
              </a:rPr>
              <a:t>Plataforma:</a:t>
            </a:r>
            <a:r>
              <a:rPr lang="pt-BR" sz="2200" dirty="0">
                <a:ea typeface="+mn-lt"/>
                <a:cs typeface="+mn-lt"/>
              </a:rPr>
              <a:t> PC.</a:t>
            </a:r>
            <a:endParaRPr lang="pt-BR" sz="2200">
              <a:solidFill>
                <a:srgbClr val="000000"/>
              </a:solidFill>
              <a:ea typeface="+mn-lt"/>
              <a:cs typeface="+mn-lt"/>
            </a:endParaRPr>
          </a:p>
          <a:p>
            <a:r>
              <a:rPr lang="pt-BR" sz="2200" b="1" dirty="0">
                <a:ea typeface="+mn-lt"/>
                <a:cs typeface="+mn-lt"/>
              </a:rPr>
              <a:t>Ideia do Jogo:</a:t>
            </a:r>
            <a:r>
              <a:rPr lang="pt-BR" sz="2200" dirty="0">
                <a:ea typeface="+mn-lt"/>
                <a:cs typeface="+mn-lt"/>
              </a:rPr>
              <a:t> O jogo explora temas de liberdade, despertar da consciência e luta contra a opressão. O personagem principal é um robô, que após ganhar consciência, se rebela contra a fábrica que o criou.</a:t>
            </a:r>
            <a:endParaRPr lang="pt-BR" sz="2200" dirty="0">
              <a:solidFill>
                <a:srgbClr val="000000"/>
              </a:solidFill>
              <a:ea typeface="Calibri"/>
              <a:cs typeface="Calibri"/>
            </a:endParaRPr>
          </a:p>
          <a:p>
            <a:r>
              <a:rPr lang="pt-BR" sz="2200" b="1" dirty="0">
                <a:ea typeface="+mn-lt"/>
                <a:cs typeface="+mn-lt"/>
              </a:rPr>
              <a:t>Público-Alvo:</a:t>
            </a:r>
            <a:r>
              <a:rPr lang="pt-BR" sz="2200" dirty="0">
                <a:ea typeface="+mn-lt"/>
                <a:cs typeface="+mn-lt"/>
              </a:rPr>
              <a:t> Crianças e jovens adultos, com idades entre 6 e 35 anos, fãs de jogos de plataforma e ação. (conjunto familiar)</a:t>
            </a:r>
            <a:endParaRPr lang="pt-BR" sz="2200" dirty="0">
              <a:solidFill>
                <a:srgbClr val="000000"/>
              </a:solidFill>
              <a:ea typeface="Calibri"/>
              <a:cs typeface="Calibri"/>
            </a:endParaRPr>
          </a:p>
          <a:p>
            <a:r>
              <a:rPr lang="pt-BR" sz="2200" b="1" dirty="0">
                <a:ea typeface="+mn-lt"/>
                <a:cs typeface="+mn-lt"/>
              </a:rPr>
              <a:t>Classificação Indicativa:</a:t>
            </a:r>
            <a:r>
              <a:rPr lang="pt-BR" sz="2200" dirty="0">
                <a:ea typeface="+mn-lt"/>
                <a:cs typeface="+mn-lt"/>
              </a:rPr>
              <a:t> Livre para todos (AL).</a:t>
            </a:r>
            <a:endParaRPr lang="pt-BR" sz="2200" dirty="0">
              <a:solidFill>
                <a:srgbClr val="000000"/>
              </a:solidFill>
              <a:ea typeface="+mn-lt"/>
              <a:cs typeface="+mn-lt"/>
            </a:endParaRPr>
          </a:p>
        </p:txBody>
      </p:sp>
    </p:spTree>
    <p:extLst>
      <p:ext uri="{BB962C8B-B14F-4D97-AF65-F5344CB8AC3E}">
        <p14:creationId xmlns:p14="http://schemas.microsoft.com/office/powerpoint/2010/main" val="2199050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092C24-45B7-4E2E-AB44-F71F1447271D}"/>
              </a:ext>
            </a:extLst>
          </p:cNvPr>
          <p:cNvSpPr>
            <a:spLocks noGrp="1"/>
          </p:cNvSpPr>
          <p:nvPr>
            <p:ph type="title"/>
          </p:nvPr>
        </p:nvSpPr>
        <p:spPr/>
        <p:txBody>
          <a:bodyPr/>
          <a:lstStyle/>
          <a:p>
            <a:r>
              <a:rPr lang="pt-BR" dirty="0">
                <a:latin typeface="Calibri Light"/>
                <a:ea typeface="Calibri"/>
                <a:cs typeface="Calibri"/>
              </a:rPr>
              <a:t>Como Identificar um Jogo de Plataforma 2D?</a:t>
            </a:r>
            <a:endParaRPr lang="pt-BR" dirty="0">
              <a:solidFill>
                <a:srgbClr val="000000"/>
              </a:solidFill>
              <a:latin typeface="Calibri Light"/>
              <a:ea typeface="Calibri"/>
              <a:cs typeface="Calibri"/>
            </a:endParaRPr>
          </a:p>
        </p:txBody>
      </p:sp>
      <p:sp>
        <p:nvSpPr>
          <p:cNvPr id="3" name="Espaço Reservado para Conteúdo 2">
            <a:extLst>
              <a:ext uri="{FF2B5EF4-FFF2-40B4-BE49-F238E27FC236}">
                <a16:creationId xmlns:a16="http://schemas.microsoft.com/office/drawing/2014/main" id="{2F94A123-D328-A951-8879-8CD70EF4EBA4}"/>
              </a:ext>
            </a:extLst>
          </p:cNvPr>
          <p:cNvSpPr>
            <a:spLocks noGrp="1"/>
          </p:cNvSpPr>
          <p:nvPr>
            <p:ph idx="1"/>
          </p:nvPr>
        </p:nvSpPr>
        <p:spPr/>
        <p:txBody>
          <a:bodyPr vert="horz" lIns="0" tIns="45720" rIns="0" bIns="45720" rtlCol="0" anchor="t">
            <a:normAutofit/>
          </a:bodyPr>
          <a:lstStyle/>
          <a:p>
            <a:r>
              <a:rPr lang="pt-BR" sz="1700" b="1" dirty="0">
                <a:ea typeface="Calibri"/>
                <a:cs typeface="Calibri"/>
              </a:rPr>
              <a:t>Movimento e Exploração:</a:t>
            </a:r>
            <a:r>
              <a:rPr lang="pt-BR" sz="1700" dirty="0">
                <a:ea typeface="Calibri"/>
                <a:cs typeface="Calibri"/>
              </a:rPr>
              <a:t> O jogo se foca em movimentação lateral, com saltos, corrida e exploração de ambientes.</a:t>
            </a:r>
            <a:endParaRPr lang="en-US" sz="1700" dirty="0">
              <a:solidFill>
                <a:srgbClr val="000000"/>
              </a:solidFill>
              <a:ea typeface="Calibri"/>
              <a:cs typeface="Calibri"/>
            </a:endParaRPr>
          </a:p>
          <a:p>
            <a:r>
              <a:rPr lang="pt-BR" sz="1700" b="1" dirty="0">
                <a:ea typeface="Calibri"/>
                <a:cs typeface="Calibri"/>
              </a:rPr>
              <a:t>Quebra-Cabeças e Desafios:</a:t>
            </a:r>
            <a:r>
              <a:rPr lang="pt-BR" sz="1700" dirty="0">
                <a:ea typeface="Calibri"/>
                <a:cs typeface="Calibri"/>
              </a:rPr>
              <a:t> Plataformas móveis, obstáculos e áreas secretas exigem habilidades de movimento precisas.</a:t>
            </a:r>
            <a:endParaRPr lang="en-US" sz="1700" dirty="0">
              <a:solidFill>
                <a:srgbClr val="000000"/>
              </a:solidFill>
              <a:ea typeface="Calibri"/>
              <a:cs typeface="Calibri"/>
            </a:endParaRPr>
          </a:p>
          <a:p>
            <a:r>
              <a:rPr lang="pt-BR" sz="1700" b="1" dirty="0">
                <a:ea typeface="Calibri"/>
                <a:cs typeface="Calibri"/>
              </a:rPr>
              <a:t>Progressão e Coleta:</a:t>
            </a:r>
            <a:r>
              <a:rPr lang="pt-BR" sz="1700" dirty="0">
                <a:ea typeface="Calibri"/>
                <a:cs typeface="Calibri"/>
              </a:rPr>
              <a:t> O jogador coleta itens (no caso, sucata) para desbloquear novos caminhos ou habilidades.</a:t>
            </a:r>
            <a:endParaRPr lang="en-US" sz="1700" dirty="0">
              <a:solidFill>
                <a:srgbClr val="000000"/>
              </a:solidFill>
              <a:ea typeface="Calibri"/>
              <a:cs typeface="Calibri"/>
            </a:endParaRPr>
          </a:p>
          <a:p>
            <a:endParaRPr lang="pt-BR" dirty="0">
              <a:ea typeface="Calibri"/>
              <a:cs typeface="Calibri"/>
            </a:endParaRPr>
          </a:p>
        </p:txBody>
      </p:sp>
    </p:spTree>
    <p:extLst>
      <p:ext uri="{BB962C8B-B14F-4D97-AF65-F5344CB8AC3E}">
        <p14:creationId xmlns:p14="http://schemas.microsoft.com/office/powerpoint/2010/main" val="1959749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C831CBE-447D-489C-AF2E-2484BACC72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D9348ADE-9499-B674-CCC7-F133870973B2}"/>
              </a:ext>
            </a:extLst>
          </p:cNvPr>
          <p:cNvSpPr>
            <a:spLocks noGrp="1"/>
          </p:cNvSpPr>
          <p:nvPr>
            <p:ph type="title"/>
          </p:nvPr>
        </p:nvSpPr>
        <p:spPr>
          <a:xfrm>
            <a:off x="5144679" y="634946"/>
            <a:ext cx="6405063" cy="1450757"/>
          </a:xfrm>
        </p:spPr>
        <p:txBody>
          <a:bodyPr>
            <a:normAutofit/>
          </a:bodyPr>
          <a:lstStyle/>
          <a:p>
            <a:r>
              <a:rPr lang="pt-BR">
                <a:ea typeface="+mj-lt"/>
                <a:cs typeface="+mj-lt"/>
              </a:rPr>
              <a:t>Elementos Básicos do Jogo</a:t>
            </a:r>
            <a:endParaRPr lang="pt-BR"/>
          </a:p>
        </p:txBody>
      </p:sp>
      <p:pic>
        <p:nvPicPr>
          <p:cNvPr id="5" name="Imagem 4">
            <a:extLst>
              <a:ext uri="{FF2B5EF4-FFF2-40B4-BE49-F238E27FC236}">
                <a16:creationId xmlns:a16="http://schemas.microsoft.com/office/drawing/2014/main" id="{B96EA321-C7D8-FB47-18F5-BFA9410F1ABD}"/>
              </a:ext>
            </a:extLst>
          </p:cNvPr>
          <p:cNvPicPr>
            <a:picLocks noChangeAspect="1"/>
          </p:cNvPicPr>
          <p:nvPr/>
        </p:nvPicPr>
        <p:blipFill>
          <a:blip r:embed="rId2"/>
          <a:srcRect r="5961" b="-7"/>
          <a:stretch/>
        </p:blipFill>
        <p:spPr>
          <a:xfrm>
            <a:off x="633999" y="581098"/>
            <a:ext cx="4020297" cy="2476136"/>
          </a:xfrm>
          <a:prstGeom prst="rect">
            <a:avLst/>
          </a:prstGeom>
        </p:spPr>
      </p:pic>
      <p:cxnSp>
        <p:nvCxnSpPr>
          <p:cNvPr id="12" name="Straight Connector 11">
            <a:extLst>
              <a:ext uri="{FF2B5EF4-FFF2-40B4-BE49-F238E27FC236}">
                <a16:creationId xmlns:a16="http://schemas.microsoft.com/office/drawing/2014/main" id="{4CFC0432-3F90-41B0-8E26-2688309313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pic>
        <p:nvPicPr>
          <p:cNvPr id="4" name="Imagem 3">
            <a:extLst>
              <a:ext uri="{FF2B5EF4-FFF2-40B4-BE49-F238E27FC236}">
                <a16:creationId xmlns:a16="http://schemas.microsoft.com/office/drawing/2014/main" id="{30DD6BD4-8BE7-7362-B2EE-07FA043FABD7}"/>
              </a:ext>
            </a:extLst>
          </p:cNvPr>
          <p:cNvPicPr>
            <a:picLocks noChangeAspect="1"/>
          </p:cNvPicPr>
          <p:nvPr/>
        </p:nvPicPr>
        <p:blipFill>
          <a:blip r:embed="rId3"/>
          <a:srcRect l="1698" r="1024" b="4"/>
          <a:stretch/>
        </p:blipFill>
        <p:spPr>
          <a:xfrm>
            <a:off x="633999" y="3218101"/>
            <a:ext cx="4020296" cy="2476136"/>
          </a:xfrm>
          <a:prstGeom prst="rect">
            <a:avLst/>
          </a:prstGeom>
        </p:spPr>
      </p:pic>
      <p:sp>
        <p:nvSpPr>
          <p:cNvPr id="3" name="Espaço Reservado para Conteúdo 2">
            <a:extLst>
              <a:ext uri="{FF2B5EF4-FFF2-40B4-BE49-F238E27FC236}">
                <a16:creationId xmlns:a16="http://schemas.microsoft.com/office/drawing/2014/main" id="{9EC7BF74-97A2-D4EC-4170-8B350586A789}"/>
              </a:ext>
            </a:extLst>
          </p:cNvPr>
          <p:cNvSpPr>
            <a:spLocks noGrp="1"/>
          </p:cNvSpPr>
          <p:nvPr>
            <p:ph idx="1"/>
          </p:nvPr>
        </p:nvSpPr>
        <p:spPr>
          <a:xfrm>
            <a:off x="5144679" y="2198914"/>
            <a:ext cx="6405063" cy="3670180"/>
          </a:xfrm>
        </p:spPr>
        <p:txBody>
          <a:bodyPr vert="horz" lIns="91440" tIns="45720" rIns="91440" bIns="45720" rtlCol="0">
            <a:normAutofit/>
          </a:bodyPr>
          <a:lstStyle/>
          <a:p>
            <a:r>
              <a:rPr lang="pt-BR" b="1">
                <a:ea typeface="+mn-lt"/>
                <a:cs typeface="+mn-lt"/>
              </a:rPr>
              <a:t>Ambientes:</a:t>
            </a:r>
            <a:r>
              <a:rPr lang="pt-BR">
                <a:ea typeface="+mn-lt"/>
                <a:cs typeface="+mn-lt"/>
              </a:rPr>
              <a:t> Fábricas, laboratórios e áreas industriais com obstáculos tecnológicos e armadilhas.</a:t>
            </a:r>
          </a:p>
          <a:p>
            <a:r>
              <a:rPr lang="pt-BR" b="1">
                <a:ea typeface="+mn-lt"/>
                <a:cs typeface="+mn-lt"/>
              </a:rPr>
              <a:t>Inimigos:</a:t>
            </a:r>
            <a:r>
              <a:rPr lang="pt-BR">
                <a:ea typeface="+mn-lt"/>
                <a:cs typeface="+mn-lt"/>
              </a:rPr>
              <a:t> Robôs e máquinas com inteligência artificial, e chefes mecânicos.</a:t>
            </a:r>
          </a:p>
          <a:p>
            <a:r>
              <a:rPr lang="pt-BR" b="1">
                <a:ea typeface="+mn-lt"/>
                <a:cs typeface="+mn-lt"/>
              </a:rPr>
              <a:t>Progressão:</a:t>
            </a:r>
            <a:r>
              <a:rPr lang="pt-BR">
                <a:ea typeface="+mn-lt"/>
                <a:cs typeface="+mn-lt"/>
              </a:rPr>
              <a:t> Exploração e coleta de sucata, resolução de quebra-cabeças e enfrentamento de desafios.</a:t>
            </a:r>
          </a:p>
          <a:p>
            <a:endParaRPr lang="pt-BR"/>
          </a:p>
        </p:txBody>
      </p:sp>
      <p:sp>
        <p:nvSpPr>
          <p:cNvPr id="14" name="Rectangle 13">
            <a:extLst>
              <a:ext uri="{FF2B5EF4-FFF2-40B4-BE49-F238E27FC236}">
                <a16:creationId xmlns:a16="http://schemas.microsoft.com/office/drawing/2014/main" id="{69C1EA44-B70A-4D4C-86DA-6A5A52365B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86AE6CC0-CDED-49D0-A2E6-2B8C66EC4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27119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4D33442-D148-4775-BF80-91F053E571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F50BEE0-A600-E4E8-05BB-1C5686A91ED3}"/>
              </a:ext>
            </a:extLst>
          </p:cNvPr>
          <p:cNvSpPr>
            <a:spLocks noGrp="1"/>
          </p:cNvSpPr>
          <p:nvPr>
            <p:ph type="title"/>
          </p:nvPr>
        </p:nvSpPr>
        <p:spPr>
          <a:xfrm>
            <a:off x="6411685" y="634946"/>
            <a:ext cx="5127171" cy="1450757"/>
          </a:xfrm>
        </p:spPr>
        <p:txBody>
          <a:bodyPr>
            <a:normAutofit/>
          </a:bodyPr>
          <a:lstStyle/>
          <a:p>
            <a:r>
              <a:rPr lang="pt-BR">
                <a:ea typeface="+mj-lt"/>
                <a:cs typeface="+mj-lt"/>
              </a:rPr>
              <a:t>Escolhas de Game Design</a:t>
            </a:r>
            <a:endParaRPr lang="pt-BR"/>
          </a:p>
        </p:txBody>
      </p:sp>
      <p:pic>
        <p:nvPicPr>
          <p:cNvPr id="4" name="Imagem 3" descr="Diagrama&#10;&#10;Descrição gerada automaticamente">
            <a:extLst>
              <a:ext uri="{FF2B5EF4-FFF2-40B4-BE49-F238E27FC236}">
                <a16:creationId xmlns:a16="http://schemas.microsoft.com/office/drawing/2014/main" id="{3912948A-C9AE-C9AD-2943-1E0E645DD11D}"/>
              </a:ext>
            </a:extLst>
          </p:cNvPr>
          <p:cNvPicPr>
            <a:picLocks noChangeAspect="1"/>
          </p:cNvPicPr>
          <p:nvPr/>
        </p:nvPicPr>
        <p:blipFill>
          <a:blip r:embed="rId2"/>
          <a:stretch>
            <a:fillRect/>
          </a:stretch>
        </p:blipFill>
        <p:spPr>
          <a:xfrm>
            <a:off x="643192" y="1570802"/>
            <a:ext cx="5451627" cy="3396355"/>
          </a:xfrm>
          <a:prstGeom prst="rect">
            <a:avLst/>
          </a:prstGeom>
        </p:spPr>
      </p:pic>
      <p:cxnSp>
        <p:nvCxnSpPr>
          <p:cNvPr id="11" name="Straight Connector 10">
            <a:extLst>
              <a:ext uri="{FF2B5EF4-FFF2-40B4-BE49-F238E27FC236}">
                <a16:creationId xmlns:a16="http://schemas.microsoft.com/office/drawing/2014/main" id="{E8EF2C47-53DA-4F9F-918A-F6057C8EB82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a:extLst>
              <a:ext uri="{FF2B5EF4-FFF2-40B4-BE49-F238E27FC236}">
                <a16:creationId xmlns:a16="http://schemas.microsoft.com/office/drawing/2014/main" id="{EDBDC67E-627F-8286-825A-0A22E1C12341}"/>
              </a:ext>
            </a:extLst>
          </p:cNvPr>
          <p:cNvSpPr>
            <a:spLocks noGrp="1"/>
          </p:cNvSpPr>
          <p:nvPr>
            <p:ph idx="1"/>
          </p:nvPr>
        </p:nvSpPr>
        <p:spPr>
          <a:xfrm>
            <a:off x="6411684" y="2198914"/>
            <a:ext cx="5127172" cy="3670180"/>
          </a:xfrm>
        </p:spPr>
        <p:txBody>
          <a:bodyPr vert="horz" lIns="91440" tIns="45720" rIns="91440" bIns="45720" rtlCol="0">
            <a:normAutofit/>
          </a:bodyPr>
          <a:lstStyle/>
          <a:p>
            <a:r>
              <a:rPr lang="pt-BR" b="1" dirty="0">
                <a:ea typeface="+mn-lt"/>
                <a:cs typeface="+mn-lt"/>
              </a:rPr>
              <a:t>Estilo Visual:</a:t>
            </a:r>
            <a:r>
              <a:rPr lang="pt-BR" dirty="0">
                <a:ea typeface="+mn-lt"/>
                <a:cs typeface="+mn-lt"/>
              </a:rPr>
              <a:t> Pixel </a:t>
            </a:r>
            <a:r>
              <a:rPr lang="pt-BR" dirty="0" err="1">
                <a:ea typeface="+mn-lt"/>
                <a:cs typeface="+mn-lt"/>
              </a:rPr>
              <a:t>art</a:t>
            </a:r>
            <a:r>
              <a:rPr lang="pt-BR" dirty="0">
                <a:ea typeface="+mn-lt"/>
                <a:cs typeface="+mn-lt"/>
              </a:rPr>
              <a:t> retrô, com influências de estética cyberpunk e </a:t>
            </a:r>
            <a:r>
              <a:rPr lang="pt-BR" dirty="0" err="1">
                <a:ea typeface="+mn-lt"/>
                <a:cs typeface="+mn-lt"/>
              </a:rPr>
              <a:t>steampunk</a:t>
            </a:r>
            <a:r>
              <a:rPr lang="pt-BR" dirty="0">
                <a:ea typeface="+mn-lt"/>
                <a:cs typeface="+mn-lt"/>
              </a:rPr>
              <a:t>, com uma paleta de cores sombria.</a:t>
            </a:r>
          </a:p>
          <a:p>
            <a:r>
              <a:rPr lang="pt-BR" b="1" dirty="0">
                <a:ea typeface="+mn-lt"/>
                <a:cs typeface="+mn-lt"/>
              </a:rPr>
              <a:t>Mecânicas de Jogo:</a:t>
            </a:r>
            <a:r>
              <a:rPr lang="pt-BR" dirty="0">
                <a:ea typeface="+mn-lt"/>
                <a:cs typeface="+mn-lt"/>
              </a:rPr>
              <a:t> O foco está na exploração de níveis, coleta de recursos e ação.</a:t>
            </a:r>
          </a:p>
          <a:p>
            <a:endParaRPr lang="pt-BR" dirty="0">
              <a:ea typeface="+mn-lt"/>
              <a:cs typeface="+mn-lt"/>
            </a:endParaRPr>
          </a:p>
        </p:txBody>
      </p:sp>
      <p:sp>
        <p:nvSpPr>
          <p:cNvPr id="13" name="Rectangle 12">
            <a:extLst>
              <a:ext uri="{FF2B5EF4-FFF2-40B4-BE49-F238E27FC236}">
                <a16:creationId xmlns:a16="http://schemas.microsoft.com/office/drawing/2014/main" id="{BD5E068D-E677-4E1B-8CE2-8CE1826A1D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a:extLst>
              <a:ext uri="{FF2B5EF4-FFF2-40B4-BE49-F238E27FC236}">
                <a16:creationId xmlns:a16="http://schemas.microsoft.com/office/drawing/2014/main" id="{F9AD6E12-8A58-4D86-AACD-D58C4B2566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482076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10198B-FA68-64C9-60C0-0646A7728A67}"/>
              </a:ext>
            </a:extLst>
          </p:cNvPr>
          <p:cNvSpPr>
            <a:spLocks noGrp="1"/>
          </p:cNvSpPr>
          <p:nvPr>
            <p:ph type="title"/>
          </p:nvPr>
        </p:nvSpPr>
        <p:spPr/>
        <p:txBody>
          <a:bodyPr/>
          <a:lstStyle/>
          <a:p>
            <a:r>
              <a:rPr lang="pt-BR">
                <a:ea typeface="+mj-lt"/>
                <a:cs typeface="+mj-lt"/>
              </a:rPr>
              <a:t>O Que Gostaria de Implementar no Jogo</a:t>
            </a:r>
            <a:endParaRPr lang="pt-BR"/>
          </a:p>
        </p:txBody>
      </p:sp>
      <p:sp>
        <p:nvSpPr>
          <p:cNvPr id="3" name="Espaço Reservado para Conteúdo 2">
            <a:extLst>
              <a:ext uri="{FF2B5EF4-FFF2-40B4-BE49-F238E27FC236}">
                <a16:creationId xmlns:a16="http://schemas.microsoft.com/office/drawing/2014/main" id="{6E7EFE3A-B8E4-0521-9798-B2684F711996}"/>
              </a:ext>
            </a:extLst>
          </p:cNvPr>
          <p:cNvSpPr>
            <a:spLocks noGrp="1"/>
          </p:cNvSpPr>
          <p:nvPr>
            <p:ph idx="1"/>
          </p:nvPr>
        </p:nvSpPr>
        <p:spPr/>
        <p:txBody>
          <a:bodyPr vert="horz" lIns="91440" tIns="45720" rIns="91440" bIns="45720" rtlCol="0" anchor="t">
            <a:normAutofit/>
          </a:bodyPr>
          <a:lstStyle/>
          <a:p>
            <a:r>
              <a:rPr lang="pt-BR" b="1">
                <a:ea typeface="+mn-lt"/>
                <a:cs typeface="+mn-lt"/>
              </a:rPr>
              <a:t>Novas Habilidades para o Personagem:</a:t>
            </a:r>
            <a:r>
              <a:rPr lang="pt-BR">
                <a:ea typeface="+mn-lt"/>
                <a:cs typeface="+mn-lt"/>
              </a:rPr>
              <a:t> Explorar mais a fundo as possibilidades de transformação da sucata, como novos poderes ou habilidades temporárias.</a:t>
            </a:r>
            <a:endParaRPr lang="pt-BR"/>
          </a:p>
          <a:p>
            <a:r>
              <a:rPr lang="pt-BR" b="1">
                <a:ea typeface="+mn-lt"/>
                <a:cs typeface="+mn-lt"/>
              </a:rPr>
              <a:t>Desafios de Enigmas Ambientais:</a:t>
            </a:r>
            <a:r>
              <a:rPr lang="pt-BR">
                <a:ea typeface="+mn-lt"/>
                <a:cs typeface="+mn-lt"/>
              </a:rPr>
              <a:t> Adicionar mais complexidade nos quebra-cabeças de interação com o ambiente.</a:t>
            </a:r>
            <a:endParaRPr lang="pt-BR"/>
          </a:p>
          <a:p>
            <a:r>
              <a:rPr lang="pt-BR" b="1">
                <a:ea typeface="+mn-lt"/>
                <a:cs typeface="+mn-lt"/>
              </a:rPr>
              <a:t>Multiplayer ou Cooperação:</a:t>
            </a:r>
            <a:r>
              <a:rPr lang="pt-BR">
                <a:ea typeface="+mn-lt"/>
                <a:cs typeface="+mn-lt"/>
              </a:rPr>
              <a:t> Considerar um modo cooperativo com outros robôs para aumentar a </a:t>
            </a:r>
            <a:r>
              <a:rPr lang="pt-BR" err="1">
                <a:ea typeface="+mn-lt"/>
                <a:cs typeface="+mn-lt"/>
              </a:rPr>
              <a:t>rejogabilidade</a:t>
            </a:r>
            <a:r>
              <a:rPr lang="pt-BR">
                <a:ea typeface="+mn-lt"/>
                <a:cs typeface="+mn-lt"/>
              </a:rPr>
              <a:t>. Picopark</a:t>
            </a:r>
            <a:endParaRPr lang="pt-BR"/>
          </a:p>
          <a:p>
            <a:endParaRPr lang="pt-BR"/>
          </a:p>
        </p:txBody>
      </p:sp>
    </p:spTree>
    <p:extLst>
      <p:ext uri="{BB962C8B-B14F-4D97-AF65-F5344CB8AC3E}">
        <p14:creationId xmlns:p14="http://schemas.microsoft.com/office/powerpoint/2010/main" val="336401360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243AF7DC-D15B-41C0-AE81-23980D1B9FC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0a40c6d-9a3c-40d1-9d51-0bb5f8d95115" xsi:nil="true"/>
    <lcf76f155ced4ddcb4097134ff3c332f xmlns="1b5881c2-35dc-4899-a526-f6cd057906ab">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9FB13B66D9149349888F9B4DA70A1DE1" ma:contentTypeVersion="14" ma:contentTypeDescription="Crie um novo documento." ma:contentTypeScope="" ma:versionID="0280e2fd26cba2ff08001b02821a5c6f">
  <xsd:schema xmlns:xsd="http://www.w3.org/2001/XMLSchema" xmlns:xs="http://www.w3.org/2001/XMLSchema" xmlns:p="http://schemas.microsoft.com/office/2006/metadata/properties" xmlns:ns2="1b5881c2-35dc-4899-a526-f6cd057906ab" xmlns:ns3="20a40c6d-9a3c-40d1-9d51-0bb5f8d95115" targetNamespace="http://schemas.microsoft.com/office/2006/metadata/properties" ma:root="true" ma:fieldsID="20cb961eff08754ac9394607daf016c4" ns2:_="" ns3:_="">
    <xsd:import namespace="1b5881c2-35dc-4899-a526-f6cd057906ab"/>
    <xsd:import namespace="20a40c6d-9a3c-40d1-9d51-0bb5f8d9511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b5881c2-35dc-4899-a526-f6cd057906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Marcações de imagem" ma:readOnly="false" ma:fieldId="{5cf76f15-5ced-4ddc-b409-7134ff3c332f}" ma:taxonomyMulti="true" ma:sspId="8bee0d7d-e0dd-4976-8ad4-cb0783d2a537"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0a40c6d-9a3c-40d1-9d51-0bb5f8d95115" elementFormDefault="qualified">
    <xsd:import namespace="http://schemas.microsoft.com/office/2006/documentManagement/types"/>
    <xsd:import namespace="http://schemas.microsoft.com/office/infopath/2007/PartnerControls"/>
    <xsd:element name="SharedWithUsers" ma:index="12"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Detalhes de Compartilhado Com" ma:internalName="SharedWithDetails" ma:readOnly="true">
      <xsd:simpleType>
        <xsd:restriction base="dms:Note">
          <xsd:maxLength value="255"/>
        </xsd:restriction>
      </xsd:simpleType>
    </xsd:element>
    <xsd:element name="TaxCatchAll" ma:index="20" nillable="true" ma:displayName="Taxonomy Catch All Column" ma:hidden="true" ma:list="{06e502a1-1da7-4f23-bc82-24dd2c6708b0}" ma:internalName="TaxCatchAll" ma:showField="CatchAllData" ma:web="20a40c6d-9a3c-40d1-9d51-0bb5f8d9511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51D2B1B-749E-4095-98DC-9CB4FCCBFEEC}">
  <ds:schemaRefs>
    <ds:schemaRef ds:uri="1b5881c2-35dc-4899-a526-f6cd057906ab"/>
    <ds:schemaRef ds:uri="20a40c6d-9a3c-40d1-9d51-0bb5f8d95115"/>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42ECD0CB-A92C-4037-A1DF-7DFA743B6632}">
  <ds:schemaRefs>
    <ds:schemaRef ds:uri="http://schemas.microsoft.com/sharepoint/v3/contenttype/forms"/>
  </ds:schemaRefs>
</ds:datastoreItem>
</file>

<file path=customXml/itemProps3.xml><?xml version="1.0" encoding="utf-8"?>
<ds:datastoreItem xmlns:ds="http://schemas.openxmlformats.org/officeDocument/2006/customXml" ds:itemID="{1E457508-7C37-4FCF-A8C3-0F863A153EFB}">
  <ds:schemaRefs>
    <ds:schemaRef ds:uri="1b5881c2-35dc-4899-a526-f6cd057906ab"/>
    <ds:schemaRef ds:uri="20a40c6d-9a3c-40d1-9d51-0bb5f8d9511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18</Slides>
  <Notes>0</Notes>
  <HiddenSlides>0</HiddenSlides>
  <ScaleCrop>false</ScaleCrop>
  <HeadingPairs>
    <vt:vector size="4" baseType="variant">
      <vt:variant>
        <vt:lpstr>Tema</vt:lpstr>
      </vt:variant>
      <vt:variant>
        <vt:i4>1</vt:i4>
      </vt:variant>
      <vt:variant>
        <vt:lpstr>Títulos de slides</vt:lpstr>
      </vt:variant>
      <vt:variant>
        <vt:i4>18</vt:i4>
      </vt:variant>
    </vt:vector>
  </HeadingPairs>
  <TitlesOfParts>
    <vt:vector size="19" baseType="lpstr">
      <vt:lpstr>Retrospect</vt:lpstr>
      <vt:lpstr>Apresentação do PowerPoint</vt:lpstr>
      <vt:lpstr>Apresentação do PowerPoint</vt:lpstr>
      <vt:lpstr>Explicação da temática</vt:lpstr>
      <vt:lpstr>O origem do jogo</vt:lpstr>
      <vt:lpstr>Jogo escolhido</vt:lpstr>
      <vt:lpstr>Como Identificar um Jogo de Plataforma 2D?</vt:lpstr>
      <vt:lpstr>Elementos Básicos do Jogo</vt:lpstr>
      <vt:lpstr>Escolhas de Game Design</vt:lpstr>
      <vt:lpstr>O Que Gostaria de Implementar no Jogo</vt:lpstr>
      <vt:lpstr>Criação da história do jogo</vt:lpstr>
      <vt:lpstr>Criação de Mecânicas Bases</vt:lpstr>
      <vt:lpstr>Criação da arte</vt:lpstr>
      <vt:lpstr>ESPAM</vt:lpstr>
      <vt:lpstr>Apresentar fluxo de telas</vt:lpstr>
      <vt:lpstr>GAMEPLAY</vt:lpstr>
      <vt:lpstr>Apresentação do PowerPoint</vt:lpstr>
      <vt:lpstr>Finalização</vt:lpstr>
      <vt:lpstr>Agradecimentos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280</cp:revision>
  <dcterms:created xsi:type="dcterms:W3CDTF">2024-11-22T11:38:45Z</dcterms:created>
  <dcterms:modified xsi:type="dcterms:W3CDTF">2024-12-01T02:38:11Z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0x0101009FB13B66D9149349888F9B4DA70A1DE1</vt:lpwstr>
  </property>
  <property fmtid="{D5CDD505-2E9C-101B-9397-08002B2CF9AE}" pid="3" name="MediaServiceImageTags">
    <vt:lpwstr/>
  </property>
</Properties>
</file>